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80" r:id="rId3"/>
    <p:sldId id="279" r:id="rId4"/>
    <p:sldId id="257" r:id="rId5"/>
    <p:sldId id="258" r:id="rId6"/>
    <p:sldId id="277" r:id="rId7"/>
    <p:sldId id="259" r:id="rId8"/>
    <p:sldId id="285" r:id="rId9"/>
    <p:sldId id="260" r:id="rId10"/>
    <p:sldId id="261" r:id="rId11"/>
    <p:sldId id="262" r:id="rId12"/>
    <p:sldId id="263" r:id="rId13"/>
    <p:sldId id="278" r:id="rId14"/>
    <p:sldId id="264" r:id="rId15"/>
    <p:sldId id="265" r:id="rId16"/>
    <p:sldId id="267" r:id="rId17"/>
    <p:sldId id="266" r:id="rId18"/>
    <p:sldId id="268" r:id="rId19"/>
    <p:sldId id="270" r:id="rId20"/>
    <p:sldId id="269" r:id="rId21"/>
    <p:sldId id="271" r:id="rId22"/>
    <p:sldId id="272" r:id="rId23"/>
    <p:sldId id="273" r:id="rId24"/>
    <p:sldId id="274" r:id="rId25"/>
    <p:sldId id="275" r:id="rId26"/>
    <p:sldId id="276" r:id="rId27"/>
    <p:sldId id="282" r:id="rId28"/>
    <p:sldId id="284" r:id="rId29"/>
    <p:sldId id="283" r:id="rId30"/>
    <p:sldId id="281"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029" autoAdjust="0"/>
  </p:normalViewPr>
  <p:slideViewPr>
    <p:cSldViewPr>
      <p:cViewPr varScale="1">
        <p:scale>
          <a:sx n="60" d="100"/>
          <a:sy n="60" d="100"/>
        </p:scale>
        <p:origin x="-2448"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2CC5C5-4B76-4D84-A889-8A1CD7CA4BFA}" type="datetimeFigureOut">
              <a:rPr lang="en-US" smtClean="0"/>
              <a:t>2/4/2013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CE224F-F89F-4198-9673-015D3BC376D1}" type="slidenum">
              <a:rPr lang="en-US" smtClean="0"/>
              <a:t>‹#›</a:t>
            </a:fld>
            <a:endParaRPr lang="en-US"/>
          </a:p>
        </p:txBody>
      </p:sp>
    </p:spTree>
    <p:extLst>
      <p:ext uri="{BB962C8B-B14F-4D97-AF65-F5344CB8AC3E}">
        <p14:creationId xmlns:p14="http://schemas.microsoft.com/office/powerpoint/2010/main" val="2396534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Today in America, Catholics face a bewildering number of alternative views on faith and spirituality. On one hand, “secular humanism” and unvarnished atheism pervade in our academic institutions and our media -- confronting and confounding ill-equipped Catholics on fundamental issues.  On the other hand, New Age paganism and Eastern spirituality gently ease their way into Christianity and specifically Catholicism, distorting and undermining the Gospel message of love through Christ.  Even among Christian and pseudo-Christian groups, the understanding of God is contorted. For example, LDS (Mormon) and Jehovah’s Witness theology denies the Trinity including Christ’s divinity and resurrection.  Fortunately for us, none of these philosophies are new and all have been dealt with at one time or another by the Church in the last 2,000 years. A well-equipped Catholic has everything he or she needs to navigate these murky waters.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reality of the Gospel -- God and His saving plan through Christ -- is a unique message in human history. Some say God doesn’t exist, but He does. Some say God is distant, but he is really present in the tabernacle and has given us the Eucharist so that we may commune with Him in the most intimate way. Some say God is a manipulative, angry, or vindictive, but He’s consistent, unconditional in His love, and always ready to forgive a repentant heart. Some say God asks too much and gives too little, but He asks no more than you would ask of your own spouse or child and He has given us everything we have and more than we could imagine in eternal life. Some say God is confusing or contradictory, but He has given us a Church and a Tradition in Word and Scripture so that we might understand His will for us.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This week, we will cover the proper, Catholic understanding of God, His nature, His revelation of Himself to us,</a:t>
            </a:r>
            <a:r>
              <a:rPr lang="en-US" sz="1200" b="0" i="0" kern="1200" baseline="0" dirty="0" smtClean="0">
                <a:solidFill>
                  <a:schemeClr val="tx1"/>
                </a:solidFill>
                <a:effectLst/>
                <a:latin typeface="+mn-lt"/>
                <a:ea typeface="+mn-ea"/>
                <a:cs typeface="+mn-cs"/>
              </a:rPr>
              <a:t> and the Church he established to guide us through the ages</a:t>
            </a:r>
            <a:r>
              <a:rPr lang="en-US" sz="1200" b="0" i="0" kern="1200" dirty="0" smtClean="0">
                <a:solidFill>
                  <a:schemeClr val="tx1"/>
                </a:solidFill>
                <a:effectLst/>
                <a:latin typeface="+mn-lt"/>
                <a:ea typeface="+mn-ea"/>
                <a:cs typeface="+mn-cs"/>
              </a:rPr>
              <a:t>. We’ll equip you to understand how faith in God is not just reasonable, it’s the only reason and rationale that stands up to the test. We’ll cover how God has revealed Himself in Jesus, through the Church, and through Scripture.</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4</a:t>
            </a:fld>
            <a:endParaRPr lang="en-US" dirty="0"/>
          </a:p>
        </p:txBody>
      </p:sp>
    </p:spTree>
    <p:extLst>
      <p:ext uri="{BB962C8B-B14F-4D97-AF65-F5344CB8AC3E}">
        <p14:creationId xmlns:p14="http://schemas.microsoft.com/office/powerpoint/2010/main" val="32649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Distinctly Christian doctrine, no other religion has a “God-man” doctrine quite like it</a:t>
            </a:r>
          </a:p>
          <a:p>
            <a:pPr fontAlgn="base"/>
            <a:r>
              <a:rPr lang="en-US" sz="1200" b="0" i="0" kern="1200" dirty="0" smtClean="0">
                <a:solidFill>
                  <a:schemeClr val="tx1"/>
                </a:solidFill>
                <a:effectLst/>
                <a:latin typeface="+mn-lt"/>
                <a:ea typeface="+mn-ea"/>
                <a:cs typeface="+mn-cs"/>
              </a:rPr>
              <a:t>Separates Christians and non-Christians (i.e. “just a good man”, “just a prophet”,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Not a ghost or apparition (Gnostic Docetism, originated outside of Church)</a:t>
            </a:r>
          </a:p>
          <a:p>
            <a:pPr fontAlgn="base"/>
            <a:r>
              <a:rPr lang="en-US" sz="1200" b="0" i="0" kern="1200" dirty="0" smtClean="0">
                <a:solidFill>
                  <a:schemeClr val="tx1"/>
                </a:solidFill>
                <a:effectLst/>
                <a:latin typeface="+mn-lt"/>
                <a:ea typeface="+mn-ea"/>
                <a:cs typeface="+mn-cs"/>
              </a:rPr>
              <a:t>Of the same substance of God (</a:t>
            </a:r>
            <a:r>
              <a:rPr lang="en-US" sz="1200" b="0" i="1" kern="1200" dirty="0" err="1" smtClean="0">
                <a:solidFill>
                  <a:schemeClr val="tx1"/>
                </a:solidFill>
                <a:effectLst/>
                <a:latin typeface="+mn-lt"/>
                <a:ea typeface="+mn-ea"/>
                <a:cs typeface="+mn-cs"/>
              </a:rPr>
              <a:t>homoousius</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Not Arian </a:t>
            </a:r>
            <a:r>
              <a:rPr lang="en-US" sz="1200" b="0" i="1" kern="1200" dirty="0" err="1" smtClean="0">
                <a:solidFill>
                  <a:schemeClr val="tx1"/>
                </a:solidFill>
                <a:effectLst/>
                <a:latin typeface="+mn-lt"/>
                <a:ea typeface="+mn-ea"/>
                <a:cs typeface="+mn-cs"/>
              </a:rPr>
              <a:t>homoiousius</a:t>
            </a:r>
            <a:r>
              <a:rPr lang="en-US" sz="1200" b="0" i="0" kern="1200" dirty="0" smtClean="0">
                <a:solidFill>
                  <a:schemeClr val="tx1"/>
                </a:solidFill>
                <a:effectLst/>
                <a:latin typeface="+mn-lt"/>
                <a:ea typeface="+mn-ea"/>
                <a:cs typeface="+mn-cs"/>
              </a:rPr>
              <a:t> “similar sub.”)</a:t>
            </a:r>
          </a:p>
          <a:p>
            <a:pPr fontAlgn="base"/>
            <a:r>
              <a:rPr lang="en-US" sz="1200" b="0" i="0" kern="1200" dirty="0" smtClean="0">
                <a:solidFill>
                  <a:schemeClr val="tx1"/>
                </a:solidFill>
                <a:effectLst/>
                <a:latin typeface="+mn-lt"/>
                <a:ea typeface="+mn-ea"/>
                <a:cs typeface="+mn-cs"/>
              </a:rPr>
              <a:t>Not God and part Man separate in the same body (Nestorian [</a:t>
            </a:r>
            <a:r>
              <a:rPr lang="en-US" sz="1200" b="0" i="0" kern="1200" dirty="0" err="1" smtClean="0">
                <a:solidFill>
                  <a:schemeClr val="tx1"/>
                </a:solidFill>
                <a:effectLst/>
                <a:latin typeface="+mn-lt"/>
                <a:ea typeface="+mn-ea"/>
                <a:cs typeface="+mn-cs"/>
              </a:rPr>
              <a:t>dyophysite</a:t>
            </a:r>
            <a:r>
              <a:rPr lang="en-US" sz="1200" b="0" i="0" kern="1200" dirty="0" smtClean="0">
                <a:solidFill>
                  <a:schemeClr val="tx1"/>
                </a:solidFill>
                <a:effectLst/>
                <a:latin typeface="+mn-lt"/>
                <a:ea typeface="+mn-ea"/>
                <a:cs typeface="+mn-cs"/>
              </a:rPr>
              <a:t>] heresy, rejected in Council of Ephesus in A.D. 431)</a:t>
            </a:r>
          </a:p>
          <a:p>
            <a:pPr fontAlgn="base"/>
            <a:r>
              <a:rPr lang="en-US" sz="1200" b="0" i="0" kern="1200" dirty="0" smtClean="0">
                <a:solidFill>
                  <a:schemeClr val="tx1"/>
                </a:solidFill>
                <a:effectLst/>
                <a:latin typeface="+mn-lt"/>
                <a:ea typeface="+mn-ea"/>
                <a:cs typeface="+mn-cs"/>
              </a:rPr>
              <a:t>Not God and Man fused into a single nature (</a:t>
            </a:r>
            <a:r>
              <a:rPr lang="en-US" sz="1200" b="0" i="0" kern="1200" dirty="0" err="1" smtClean="0">
                <a:solidFill>
                  <a:schemeClr val="tx1"/>
                </a:solidFill>
                <a:effectLst/>
                <a:latin typeface="+mn-lt"/>
                <a:ea typeface="+mn-ea"/>
                <a:cs typeface="+mn-cs"/>
              </a:rPr>
              <a:t>Monophysite</a:t>
            </a:r>
            <a:r>
              <a:rPr lang="en-US" sz="1200" b="0" i="0" kern="1200" dirty="0" smtClean="0">
                <a:solidFill>
                  <a:schemeClr val="tx1"/>
                </a:solidFill>
                <a:effectLst/>
                <a:latin typeface="+mn-lt"/>
                <a:ea typeface="+mn-ea"/>
                <a:cs typeface="+mn-cs"/>
              </a:rPr>
              <a:t> heresy, rejected in Council of Chalcedon A.D. 451)</a:t>
            </a:r>
          </a:p>
          <a:p>
            <a:pPr fontAlgn="base"/>
            <a:r>
              <a:rPr lang="en-US" sz="1200" b="0" i="0" kern="1200" dirty="0" smtClean="0">
                <a:solidFill>
                  <a:schemeClr val="tx1"/>
                </a:solidFill>
                <a:effectLst/>
                <a:latin typeface="+mn-lt"/>
                <a:ea typeface="+mn-ea"/>
                <a:cs typeface="+mn-cs"/>
              </a:rPr>
              <a:t>100% God, 100% Man, one person, two natures in a mystical “hypostatic union” his divinity felt his humanity and his humanity felt his divinity (finally defined in Council of Constantinople II A.D. 553)</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14</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“Jesus” means “God Saves”</a:t>
            </a:r>
          </a:p>
          <a:p>
            <a:pPr fontAlgn="base"/>
            <a:r>
              <a:rPr lang="en-US" sz="1200" b="0" i="0" kern="1200" dirty="0" smtClean="0">
                <a:solidFill>
                  <a:schemeClr val="tx1"/>
                </a:solidFill>
                <a:effectLst/>
                <a:latin typeface="+mn-lt"/>
                <a:ea typeface="+mn-ea"/>
                <a:cs typeface="+mn-cs"/>
              </a:rPr>
              <a:t>“Christ/Messiah” means “</a:t>
            </a:r>
            <a:r>
              <a:rPr lang="en-US" sz="1200" b="0" i="0" kern="1200" dirty="0" err="1" smtClean="0">
                <a:solidFill>
                  <a:schemeClr val="tx1"/>
                </a:solidFill>
                <a:effectLst/>
                <a:latin typeface="+mn-lt"/>
                <a:ea typeface="+mn-ea"/>
                <a:cs typeface="+mn-cs"/>
              </a:rPr>
              <a:t>Annointed</a:t>
            </a:r>
            <a:r>
              <a:rPr lang="en-US" sz="1200" b="0" i="0" kern="1200" dirty="0" smtClean="0">
                <a:solidFill>
                  <a:schemeClr val="tx1"/>
                </a:solidFill>
                <a:effectLst/>
                <a:latin typeface="+mn-lt"/>
                <a:ea typeface="+mn-ea"/>
                <a:cs typeface="+mn-cs"/>
              </a:rPr>
              <a:t> One”</a:t>
            </a:r>
          </a:p>
          <a:p>
            <a:pPr fontAlgn="base"/>
            <a:r>
              <a:rPr lang="en-US" sz="1200" b="0" i="0" kern="1200" dirty="0" smtClean="0">
                <a:solidFill>
                  <a:schemeClr val="tx1"/>
                </a:solidFill>
                <a:effectLst/>
                <a:latin typeface="+mn-lt"/>
                <a:ea typeface="+mn-ea"/>
                <a:cs typeface="+mn-cs"/>
              </a:rPr>
              <a:t>Only person ever pre-announced, OT and even pagan prophecies (note the pagan kings of the east came to adore Christ at the Nativity)</a:t>
            </a:r>
          </a:p>
          <a:p>
            <a:pPr fontAlgn="base"/>
            <a:r>
              <a:rPr lang="en-US" sz="1200" b="0" i="0" kern="1200" dirty="0" smtClean="0">
                <a:solidFill>
                  <a:schemeClr val="tx1"/>
                </a:solidFill>
                <a:effectLst/>
                <a:latin typeface="+mn-lt"/>
                <a:ea typeface="+mn-ea"/>
                <a:cs typeface="+mn-cs"/>
              </a:rPr>
              <a:t>Real historical figure, archaeological and documentary evidence</a:t>
            </a:r>
          </a:p>
          <a:p>
            <a:pPr fontAlgn="base"/>
            <a:r>
              <a:rPr lang="en-US" sz="1200" b="0" i="0" kern="1200" dirty="0" smtClean="0">
                <a:solidFill>
                  <a:schemeClr val="tx1"/>
                </a:solidFill>
                <a:effectLst/>
                <a:latin typeface="+mn-lt"/>
                <a:ea typeface="+mn-ea"/>
                <a:cs typeface="+mn-cs"/>
              </a:rPr>
              <a:t>More documentary and archaeological evidence for Jesus than for Alexander the Great</a:t>
            </a:r>
          </a:p>
          <a:p>
            <a:pPr fontAlgn="base"/>
            <a:r>
              <a:rPr lang="en-US" sz="1200" b="0" i="0" kern="1200" dirty="0" smtClean="0">
                <a:solidFill>
                  <a:schemeClr val="tx1"/>
                </a:solidFill>
                <a:effectLst/>
                <a:latin typeface="+mn-lt"/>
                <a:ea typeface="+mn-ea"/>
                <a:cs typeface="+mn-cs"/>
              </a:rPr>
              <a:t>Born around 4 BC in Bethlehem just south of Jerusalem</a:t>
            </a:r>
          </a:p>
          <a:p>
            <a:pPr fontAlgn="base"/>
            <a:r>
              <a:rPr lang="en-US" sz="1200" b="0" i="0" kern="1200" dirty="0" smtClean="0">
                <a:solidFill>
                  <a:schemeClr val="tx1"/>
                </a:solidFill>
                <a:effectLst/>
                <a:latin typeface="+mn-lt"/>
                <a:ea typeface="+mn-ea"/>
                <a:cs typeface="+mn-cs"/>
              </a:rPr>
              <a:t>Fulfilled all the prophecies (Psalm 22, Isaiah 7:14, Hosea 11:1, Jeremiah 31:15, Isaiah 9:1-2)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15</a:t>
            </a:fld>
            <a:endParaRPr lang="en-US"/>
          </a:p>
        </p:txBody>
      </p:sp>
    </p:spTree>
    <p:extLst>
      <p:ext uri="{BB962C8B-B14F-4D97-AF65-F5344CB8AC3E}">
        <p14:creationId xmlns:p14="http://schemas.microsoft.com/office/powerpoint/2010/main" val="3300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Trustworthiness – everyone</a:t>
            </a:r>
            <a:r>
              <a:rPr lang="en-US" baseline="0" dirty="0" smtClean="0"/>
              <a:t> agrees that Jesus is a “good teacher” or a “good moral teacher” or even the greatest moral teacher</a:t>
            </a:r>
          </a:p>
          <a:p>
            <a:endParaRPr lang="en-US" baseline="0" dirty="0" smtClean="0"/>
          </a:p>
          <a:p>
            <a:r>
              <a:rPr lang="en-US" baseline="0" dirty="0" smtClean="0"/>
              <a:t>Lord – He claimed to be Lord, God.  You cannot get around this. The Gospels are historically reliable (the most historically reliable of any ancient document)</a:t>
            </a:r>
          </a:p>
          <a:p>
            <a:endParaRPr lang="en-US" baseline="0" dirty="0" smtClean="0"/>
          </a:p>
          <a:p>
            <a:r>
              <a:rPr lang="en-US" baseline="0" dirty="0" smtClean="0"/>
              <a:t>Liar:</a:t>
            </a:r>
          </a:p>
          <a:p>
            <a:pPr marL="171450" indent="-171450">
              <a:buFont typeface="Arial" pitchFamily="34" charset="0"/>
              <a:buChar char="•"/>
            </a:pPr>
            <a:r>
              <a:rPr lang="en-US" baseline="0" dirty="0" smtClean="0"/>
              <a:t>He was morally impeccable in every other way, why would he lie? What would he gain? If a liar, he would be the most clever, cunning, Machiavellian, blasphemously wicked, satanic, deceiver the world has ever known, successfully seducing billions into doing good.  </a:t>
            </a:r>
          </a:p>
          <a:p>
            <a:pPr marL="171450" indent="-171450">
              <a:buFont typeface="Arial" pitchFamily="34" charset="0"/>
              <a:buChar char="•"/>
            </a:pPr>
            <a:r>
              <a:rPr lang="en-US" baseline="0" dirty="0" smtClean="0"/>
              <a:t>He would’ve been the most accomplished liar and yet utterly a failure (for he died in the end)</a:t>
            </a:r>
          </a:p>
          <a:p>
            <a:pPr marL="171450" indent="-171450">
              <a:buFont typeface="Arial" pitchFamily="34" charset="0"/>
              <a:buChar char="•"/>
            </a:pPr>
            <a:r>
              <a:rPr lang="en-US" baseline="0" dirty="0" smtClean="0"/>
              <a:t>The result was everyone behaving much better and conquering the world through love – no liar has ever done anything of the sort</a:t>
            </a:r>
          </a:p>
          <a:p>
            <a:pPr marL="171450" indent="-171450">
              <a:buFont typeface="Arial" pitchFamily="34" charset="0"/>
              <a:buChar char="•"/>
            </a:pPr>
            <a:r>
              <a:rPr lang="en-US" baseline="0" dirty="0" smtClean="0"/>
              <a:t>He never would’ve been successful lying to the Jews – they had too many people try and were highly skeptical</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Lunatic:</a:t>
            </a:r>
          </a:p>
          <a:p>
            <a:pPr marL="171450" indent="-171450">
              <a:buFont typeface="Arial" pitchFamily="34" charset="0"/>
              <a:buChar char="•"/>
            </a:pPr>
            <a:r>
              <a:rPr lang="en-US" baseline="0" dirty="0" smtClean="0"/>
              <a:t>Doesn’t match the psychological profile (practical wisdom, tough love, unpredictable creativity, selflessness, not taking advantage of people)</a:t>
            </a:r>
          </a:p>
          <a:p>
            <a:pPr marL="171450" indent="-171450">
              <a:buFont typeface="Arial" pitchFamily="34" charset="0"/>
              <a:buChar char="•"/>
            </a:pPr>
            <a:r>
              <a:rPr lang="en-US" baseline="0" dirty="0" smtClean="0"/>
              <a:t>Lunatics are like darkness, Jesus was like light. He attracted people like no lunatic ever could</a:t>
            </a:r>
          </a:p>
          <a:p>
            <a:pPr marL="171450" indent="-171450">
              <a:buFont typeface="Arial" pitchFamily="34" charset="0"/>
              <a:buChar char="•"/>
            </a:pPr>
            <a:r>
              <a:rPr lang="en-US" baseline="0" dirty="0" smtClean="0"/>
              <a:t>No Jew could sincerely think he was God – no other group was less likely to confuse the Creator for the created</a:t>
            </a:r>
          </a:p>
          <a:p>
            <a:pPr marL="171450" indent="-171450">
              <a:buFont typeface="Arial" pitchFamily="34" charset="0"/>
              <a:buChar char="•"/>
            </a:pPr>
            <a:r>
              <a:rPr lang="en-US" baseline="0" dirty="0" smtClean="0"/>
              <a:t>The writers of the Gospels certainly weren’t lunatics, No lunatic could’ve invented a single chapter of the Gospels, let alone the whole corpus</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Myth:</a:t>
            </a:r>
          </a:p>
          <a:p>
            <a:pPr marL="171450" indent="-171450">
              <a:buFont typeface="Arial" pitchFamily="34" charset="0"/>
              <a:buChar char="•"/>
            </a:pPr>
            <a:r>
              <a:rPr lang="en-US" baseline="0" dirty="0" smtClean="0"/>
              <a:t>Texts are highly reliable </a:t>
            </a:r>
          </a:p>
          <a:p>
            <a:pPr marL="171450" indent="-171450">
              <a:buFont typeface="Arial" pitchFamily="34" charset="0"/>
              <a:buChar char="•"/>
            </a:pPr>
            <a:r>
              <a:rPr lang="en-US" baseline="0" dirty="0" smtClean="0"/>
              <a:t>Manuscript evidence is very good which high degree of correspondence between disparate manuscripts</a:t>
            </a:r>
          </a:p>
          <a:p>
            <a:pPr marL="171450" indent="-171450">
              <a:buFont typeface="Arial" pitchFamily="34" charset="0"/>
              <a:buChar char="•"/>
            </a:pPr>
            <a:r>
              <a:rPr lang="en-US" baseline="0" dirty="0" smtClean="0"/>
              <a:t>Each new manuscript discovered, whether older or newer, adds to the confidence factor, not detracts</a:t>
            </a:r>
          </a:p>
          <a:p>
            <a:pPr marL="171450" indent="-171450">
              <a:buFont typeface="Arial" pitchFamily="34" charset="0"/>
              <a:buChar char="•"/>
            </a:pPr>
            <a:r>
              <a:rPr lang="en-US" baseline="0" dirty="0" smtClean="0"/>
              <a:t>Autographs written very early, no chance for mythology to develop when contemporaries are still living</a:t>
            </a:r>
          </a:p>
          <a:p>
            <a:pPr marL="171450" indent="-171450">
              <a:buFont typeface="Arial" pitchFamily="34" charset="0"/>
              <a:buChar char="•"/>
            </a:pPr>
            <a:r>
              <a:rPr lang="en-US" baseline="0" dirty="0" smtClean="0"/>
              <a:t>Gospels are not written in mythic style</a:t>
            </a:r>
          </a:p>
          <a:p>
            <a:pPr marL="171450" indent="-171450">
              <a:buFont typeface="Arial" pitchFamily="34" charset="0"/>
              <a:buChar char="•"/>
            </a:pPr>
            <a:r>
              <a:rPr lang="en-US" baseline="0" dirty="0" smtClean="0"/>
              <a:t>Four Gospels, not one, with enough story variance to lend credence to eyewitness testimony </a:t>
            </a:r>
          </a:p>
          <a:p>
            <a:pPr marL="0" indent="0">
              <a:buFont typeface="Arial" pitchFamily="34" charset="0"/>
              <a:buNone/>
            </a:pPr>
            <a:endParaRPr lang="en-US" dirty="0" smtClean="0"/>
          </a:p>
          <a:p>
            <a:pPr marL="0" indent="0">
              <a:buFont typeface="Arial" pitchFamily="34" charset="0"/>
              <a:buNone/>
            </a:pPr>
            <a:r>
              <a:rPr lang="en-US" dirty="0" smtClean="0"/>
              <a:t>Guru:</a:t>
            </a:r>
          </a:p>
          <a:p>
            <a:pPr marL="171450" indent="-171450">
              <a:buFont typeface="Arial" pitchFamily="34" charset="0"/>
              <a:buChar char="•"/>
            </a:pPr>
            <a:r>
              <a:rPr lang="en-US" dirty="0" smtClean="0"/>
              <a:t>Cannot</a:t>
            </a:r>
            <a:r>
              <a:rPr lang="en-US" baseline="0" dirty="0" smtClean="0"/>
              <a:t> ignore his Jewishness</a:t>
            </a:r>
          </a:p>
          <a:p>
            <a:pPr marL="171450" indent="-171450">
              <a:buFont typeface="Arial" pitchFamily="34" charset="0"/>
              <a:buChar char="•"/>
            </a:pPr>
            <a:r>
              <a:rPr lang="en-US" baseline="0" dirty="0" smtClean="0"/>
              <a:t>Jesus participated in public liturgy (at Synagogue), which a guru wouldn’t do (they believe in inner spirituality)</a:t>
            </a:r>
          </a:p>
          <a:p>
            <a:pPr marL="171450" indent="-171450">
              <a:buFont typeface="Arial" pitchFamily="34" charset="0"/>
              <a:buChar char="•"/>
            </a:pPr>
            <a:r>
              <a:rPr lang="en-US" baseline="0" dirty="0" smtClean="0"/>
              <a:t>For gurus, god is everything and nothing, it is not a separate person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That everything is “one”  is enlightenment, “I” is an illusion, consciousness is an illusion</a:t>
            </a:r>
          </a:p>
          <a:p>
            <a:pPr marL="171450" indent="-171450">
              <a:buFont typeface="Arial" pitchFamily="34" charset="0"/>
              <a:buChar char="•"/>
            </a:pPr>
            <a:r>
              <a:rPr lang="en-US" baseline="0" dirty="0" smtClean="0"/>
              <a:t>Dalai Lama – Pizza shop “Can you make me one with everything?”</a:t>
            </a:r>
          </a:p>
          <a:p>
            <a:pPr marL="171450" indent="-171450">
              <a:buFont typeface="Arial" pitchFamily="34" charset="0"/>
              <a:buChar char="•"/>
            </a:pPr>
            <a:r>
              <a:rPr lang="en-US" baseline="0" dirty="0" smtClean="0"/>
              <a:t>Jesus claimed to be the great “I AM”, which is as far from Eastern religion as you can get</a:t>
            </a:r>
          </a:p>
          <a:p>
            <a:pPr marL="171450" indent="-171450">
              <a:buFont typeface="Arial" pitchFamily="34" charset="0"/>
              <a:buChar char="•"/>
            </a:pPr>
            <a:r>
              <a:rPr lang="en-US" baseline="0" dirty="0" smtClean="0"/>
              <a:t>Hindus believe god is unknowable at all, only mystically, but here is Jesus, as a man, claiming to be God</a:t>
            </a:r>
          </a:p>
          <a:p>
            <a:pPr marL="171450" indent="-171450">
              <a:buFont typeface="Arial" pitchFamily="34" charset="0"/>
              <a:buChar char="•"/>
            </a:pPr>
            <a:r>
              <a:rPr lang="en-US" baseline="0" dirty="0" smtClean="0"/>
              <a:t>Jesus is searching, bringing people in. Eastern religions believe god is passive, that we must find him.</a:t>
            </a:r>
          </a:p>
          <a:p>
            <a:pPr marL="171450" indent="-171450">
              <a:buFont typeface="Arial" pitchFamily="34" charset="0"/>
              <a:buChar char="•"/>
            </a:pPr>
            <a:r>
              <a:rPr lang="en-US" baseline="0" dirty="0" smtClean="0"/>
              <a:t>Remember John 3:16? God *sent* his only Son so that we might…</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The Resurrection</a:t>
            </a:r>
          </a:p>
          <a:p>
            <a:pPr marL="0" indent="0">
              <a:buFont typeface="Arial" pitchFamily="34" charset="0"/>
              <a:buNone/>
            </a:pPr>
            <a:r>
              <a:rPr lang="en-US" baseline="0" dirty="0" smtClean="0"/>
              <a:t>Ultimately reveals Jesus as Lord</a:t>
            </a:r>
          </a:p>
          <a:p>
            <a:pPr marL="171450" indent="-171450">
              <a:buFont typeface="Arial" pitchFamily="34" charset="0"/>
              <a:buChar char="•"/>
            </a:pPr>
            <a:endParaRPr lang="en-US" baseline="0" dirty="0" smtClean="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17</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18</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Keys – He sends</a:t>
            </a:r>
            <a:r>
              <a:rPr lang="en-US" baseline="0" dirty="0" smtClean="0"/>
              <a:t> out the Apostles to preach the Kingdom and bring it to all the peoples</a:t>
            </a:r>
          </a:p>
          <a:p>
            <a:endParaRPr lang="en-US" baseline="0" dirty="0" smtClean="0"/>
          </a:p>
          <a:p>
            <a:r>
              <a:rPr lang="en-US" b="1" baseline="0" dirty="0" smtClean="0"/>
              <a:t>Enigmatic:</a:t>
            </a:r>
          </a:p>
          <a:p>
            <a:pPr marL="171450" indent="-171450">
              <a:buFont typeface="Arial" pitchFamily="34" charset="0"/>
              <a:buChar char="•"/>
            </a:pPr>
            <a:r>
              <a:rPr lang="en-US" baseline="0" dirty="0" smtClean="0"/>
              <a:t>Belongs to the poor and lowly – Luke 4:18</a:t>
            </a:r>
          </a:p>
          <a:p>
            <a:pPr marL="171450" indent="-171450">
              <a:buFont typeface="Arial" pitchFamily="34" charset="0"/>
              <a:buChar char="•"/>
            </a:pPr>
            <a:r>
              <a:rPr lang="en-US" baseline="0" dirty="0" smtClean="0"/>
              <a:t>revealed to the “little ones” – Matthew 18:6</a:t>
            </a:r>
          </a:p>
          <a:p>
            <a:pPr marL="171450" indent="-171450">
              <a:buFont typeface="Arial" pitchFamily="34" charset="0"/>
              <a:buChar char="•"/>
            </a:pPr>
            <a:r>
              <a:rPr lang="en-US" baseline="0" dirty="0" smtClean="0"/>
              <a:t>hidden from the wise and learned – Matthew 11:25</a:t>
            </a:r>
          </a:p>
          <a:p>
            <a:pPr marL="171450" indent="-171450">
              <a:buFont typeface="Arial" pitchFamily="34" charset="0"/>
              <a:buChar char="•"/>
            </a:pPr>
            <a:r>
              <a:rPr lang="en-US" baseline="0" dirty="0" smtClean="0"/>
              <a:t>Jesus lives the life of poor and lowly  - Matthew 25 (Sheep and Goats)</a:t>
            </a:r>
          </a:p>
          <a:p>
            <a:pPr marL="171450" indent="-171450">
              <a:buFont typeface="Arial" pitchFamily="34" charset="0"/>
              <a:buChar char="•"/>
            </a:pPr>
            <a:r>
              <a:rPr lang="en-US" baseline="0" dirty="0" smtClean="0"/>
              <a:t>The first shall be last and the last shall be first – Matthew 20:16</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Signs and Wonders:</a:t>
            </a:r>
          </a:p>
          <a:p>
            <a:pPr marL="171450" indent="-171450">
              <a:buFont typeface="Arial" pitchFamily="34" charset="0"/>
              <a:buChar char="•"/>
            </a:pPr>
            <a:r>
              <a:rPr lang="en-US" baseline="0" dirty="0" smtClean="0"/>
              <a:t>“Mighty works and wonders and signs”</a:t>
            </a:r>
          </a:p>
          <a:p>
            <a:pPr marL="171450" indent="-171450">
              <a:buFont typeface="Arial" pitchFamily="34" charset="0"/>
              <a:buChar char="•"/>
            </a:pPr>
            <a:r>
              <a:rPr lang="en-US" baseline="0" dirty="0" smtClean="0"/>
              <a:t>Pharisees called him the devil</a:t>
            </a:r>
          </a:p>
          <a:p>
            <a:pPr marL="171450" indent="-171450">
              <a:buFont typeface="Arial" pitchFamily="34" charset="0"/>
              <a:buChar char="•"/>
            </a:pPr>
            <a:r>
              <a:rPr lang="en-US" baseline="0" dirty="0" smtClean="0"/>
              <a:t>Performed miracles based on faith, to increase people’s faith and belief</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Holy Spirit:</a:t>
            </a:r>
          </a:p>
          <a:p>
            <a:pPr marL="171450" indent="-171450">
              <a:buFont typeface="Arial" pitchFamily="34" charset="0"/>
              <a:buChar char="•"/>
            </a:pPr>
            <a:r>
              <a:rPr lang="en-US" baseline="0" dirty="0" smtClean="0"/>
              <a:t>Jesus promised us the Holy Spirit to guide the Church and us.</a:t>
            </a:r>
          </a:p>
          <a:p>
            <a:pPr marL="171450" indent="-171450">
              <a:buFont typeface="Arial" pitchFamily="34" charset="0"/>
              <a:buChar char="•"/>
            </a:pPr>
            <a:r>
              <a:rPr lang="en-US" baseline="0" dirty="0" smtClean="0"/>
              <a:t>The Holy Spirit remains and gives us supernatural gifts to help us go about the work of the Kingdom</a:t>
            </a:r>
          </a:p>
        </p:txBody>
      </p:sp>
      <p:sp>
        <p:nvSpPr>
          <p:cNvPr id="4" name="Slide Number Placeholder 3"/>
          <p:cNvSpPr>
            <a:spLocks noGrp="1"/>
          </p:cNvSpPr>
          <p:nvPr>
            <p:ph type="sldNum" sz="quarter" idx="10"/>
          </p:nvPr>
        </p:nvSpPr>
        <p:spPr/>
        <p:txBody>
          <a:bodyPr/>
          <a:lstStyle/>
          <a:p>
            <a:fld id="{47CE224F-F89F-4198-9673-015D3BC376D1}" type="slidenum">
              <a:rPr lang="en-US" smtClean="0"/>
              <a:t>19</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Authority</a:t>
            </a:r>
            <a:r>
              <a:rPr lang="en-US" dirty="0" smtClean="0"/>
              <a:t>: In</a:t>
            </a:r>
            <a:r>
              <a:rPr lang="en-US" baseline="0" dirty="0" smtClean="0"/>
              <a:t> Matthew 16:18, </a:t>
            </a:r>
            <a:r>
              <a:rPr lang="en-US" dirty="0" smtClean="0"/>
              <a:t>Peter</a:t>
            </a:r>
            <a:r>
              <a:rPr lang="en-US" baseline="0" dirty="0" smtClean="0"/>
              <a:t> and the Church were given the keys to the kingdom of heaven and the power to Loose and Bind just like in Isaiah 22:22 – “</a:t>
            </a:r>
            <a:r>
              <a:rPr lang="en-US" i="1" baseline="0" dirty="0" smtClean="0"/>
              <a:t>And I will place on his shoulder the key of the house of David; he shall open, and none shall shut; and he shall shut, and none shall open.</a:t>
            </a:r>
            <a:r>
              <a:rPr lang="en-US" baseline="0" dirty="0" smtClean="0"/>
              <a:t>”</a:t>
            </a:r>
          </a:p>
          <a:p>
            <a:endParaRPr lang="en-US" baseline="0" dirty="0" smtClean="0"/>
          </a:p>
          <a:p>
            <a:r>
              <a:rPr lang="en-US" baseline="0" dirty="0" smtClean="0"/>
              <a:t>John 20:21-23 – “</a:t>
            </a:r>
            <a:r>
              <a:rPr lang="en-US" i="1" baseline="0" dirty="0" smtClean="0"/>
              <a:t>Jesus said to them again, “Peace be with you. As the Father has sent me, even so I send you.” And when he had said this, he breathed on them, and said to them, “Receive the Holy Spirit. If you forgive the sins of any, they are forgiven; if you retain the sins of any, they are retained.”</a:t>
            </a:r>
            <a:r>
              <a:rPr lang="en-US" baseline="0" dirty="0" smtClean="0"/>
              <a:t>”</a:t>
            </a:r>
          </a:p>
          <a:p>
            <a:endParaRPr lang="en-US" baseline="0" dirty="0" smtClean="0"/>
          </a:p>
          <a:p>
            <a:r>
              <a:rPr lang="en-US" b="1" baseline="0" dirty="0" smtClean="0"/>
              <a:t>Mission:</a:t>
            </a:r>
            <a:r>
              <a:rPr lang="en-US" baseline="0" dirty="0" smtClean="0"/>
              <a:t> Matthew 28:19 – “</a:t>
            </a:r>
            <a:r>
              <a:rPr lang="en-US" i="1" baseline="0" dirty="0" smtClean="0"/>
              <a:t>Go therefore and make disciples of all nations, baptizing them in the name of the Father and of the Son and of the Holy Spirit, 20 teaching them to observe all that I have commanded you; and lo, I am with you always, to the close of the age.” </a:t>
            </a:r>
            <a:r>
              <a:rPr lang="en-US" baseline="0" dirty="0" smtClean="0"/>
              <a:t>”</a:t>
            </a:r>
          </a:p>
          <a:p>
            <a:endParaRPr lang="en-US" baseline="0" dirty="0" smtClean="0"/>
          </a:p>
          <a:p>
            <a:pPr rtl="0"/>
            <a:r>
              <a:rPr lang="en-US" b="1" baseline="0" dirty="0" smtClean="0"/>
              <a:t>One: </a:t>
            </a:r>
          </a:p>
          <a:p>
            <a:pPr marL="171450" indent="-171450" rtl="0">
              <a:buFont typeface="Arial" pitchFamily="34" charset="0"/>
              <a:buChar char="•"/>
            </a:pPr>
            <a:r>
              <a:rPr lang="en-US" sz="1200" dirty="0" smtClean="0"/>
              <a:t>profession of one faith received from the Apostles;</a:t>
            </a:r>
          </a:p>
          <a:p>
            <a:pPr marL="171450" indent="-171450" rtl="0">
              <a:buFont typeface="Arial" pitchFamily="34" charset="0"/>
              <a:buChar char="•"/>
            </a:pPr>
            <a:r>
              <a:rPr lang="en-US" sz="1200" dirty="0" smtClean="0"/>
              <a:t>common celebration of divine worship, especially of the sacraments;</a:t>
            </a:r>
          </a:p>
          <a:p>
            <a:pPr marL="171450" indent="-171450" rtl="0">
              <a:buFont typeface="Arial" pitchFamily="34" charset="0"/>
              <a:buChar char="•"/>
            </a:pPr>
            <a:r>
              <a:rPr lang="en-US" sz="1200" dirty="0" smtClean="0"/>
              <a:t>apostolic succession through the sacrament of Holy Orders, maintaining the fraternal concord of God’s family.</a:t>
            </a:r>
          </a:p>
          <a:p>
            <a:pPr marL="171450" indent="-171450" rtl="0">
              <a:buFont typeface="Arial" pitchFamily="34" charset="0"/>
              <a:buChar char="•"/>
            </a:pPr>
            <a:r>
              <a:rPr lang="en-US" sz="1200" dirty="0" smtClean="0"/>
              <a:t>John 17:21 – “</a:t>
            </a:r>
            <a:r>
              <a:rPr lang="en-US" sz="1200" i="1" dirty="0" smtClean="0"/>
              <a:t>that they may all be one; even as thou, Father, art in me, and I in thee, that they also may be in us, so that the world may believe that thou hast sent me.</a:t>
            </a:r>
            <a:r>
              <a:rPr lang="en-US" sz="1200" dirty="0" smtClean="0"/>
              <a:t>”</a:t>
            </a:r>
          </a:p>
          <a:p>
            <a:pPr marL="171450" indent="-171450" rtl="0">
              <a:buFont typeface="Arial" pitchFamily="34" charset="0"/>
              <a:buChar char="•"/>
            </a:pPr>
            <a:endParaRPr lang="en-US" sz="1200" dirty="0" smtClean="0"/>
          </a:p>
          <a:p>
            <a:pPr marL="0" indent="0" rtl="0">
              <a:buFont typeface="Arial" pitchFamily="34" charset="0"/>
              <a:buNone/>
            </a:pPr>
            <a:r>
              <a:rPr lang="en-US" sz="1200" b="1" dirty="0" smtClean="0"/>
              <a:t>Holy:</a:t>
            </a:r>
          </a:p>
          <a:p>
            <a:pPr marL="171450" indent="-171450" rtl="0">
              <a:buFont typeface="Arial" pitchFamily="34" charset="0"/>
              <a:buChar char="•"/>
            </a:pPr>
            <a:r>
              <a:rPr lang="en-US" sz="1200" dirty="0" smtClean="0"/>
              <a:t>Christ gave up</a:t>
            </a:r>
            <a:r>
              <a:rPr lang="en-US" sz="1200" baseline="0" dirty="0" smtClean="0"/>
              <a:t> his life for his Bride, the Church, to sanctify her</a:t>
            </a:r>
          </a:p>
          <a:p>
            <a:pPr marL="171450" indent="-171450" rtl="0">
              <a:buFont typeface="Arial" pitchFamily="34" charset="0"/>
              <a:buChar char="•"/>
            </a:pPr>
            <a:r>
              <a:rPr lang="en-US" sz="1200" baseline="0" dirty="0" smtClean="0"/>
              <a:t>Charity, burning with love, loving our God and loving our neighbor</a:t>
            </a:r>
          </a:p>
          <a:p>
            <a:pPr marL="171450" indent="-171450" rtl="0">
              <a:buFont typeface="Arial" pitchFamily="34" charset="0"/>
              <a:buChar char="•"/>
            </a:pPr>
            <a:r>
              <a:rPr lang="en-US" sz="1200" baseline="0" dirty="0" smtClean="0"/>
              <a:t>“All the activities of the Church are directed, as toward their end, to the sanctification of men in Christ and the glorification of God.” It is in the Church that “the fullness of the means of salvation”293 has been deposited. It is in her that “by the grace of God we acquire holiness.</a:t>
            </a:r>
          </a:p>
          <a:p>
            <a:pPr marL="171450" indent="-171450" rtl="0">
              <a:buFont typeface="Arial" pitchFamily="34" charset="0"/>
              <a:buChar char="•"/>
            </a:pPr>
            <a:r>
              <a:rPr lang="en-US" sz="1200" baseline="0" dirty="0" smtClean="0"/>
              <a:t>Canonizing saints to recognize those who have achieved holiness, by God’s grace, as role models</a:t>
            </a:r>
          </a:p>
          <a:p>
            <a:pPr marL="171450" indent="-171450" rtl="0">
              <a:buFont typeface="Arial" pitchFamily="34" charset="0"/>
              <a:buChar char="•"/>
            </a:pPr>
            <a:r>
              <a:rPr lang="en-US" sz="1200" baseline="0" dirty="0" smtClean="0"/>
              <a:t>Blessed Virgin Mary as our mother,</a:t>
            </a:r>
          </a:p>
          <a:p>
            <a:pPr marL="171450" indent="-171450" rtl="0">
              <a:buFont typeface="Arial" pitchFamily="34" charset="0"/>
              <a:buChar char="•"/>
            </a:pPr>
            <a:endParaRPr lang="en-US" sz="1200" baseline="0" dirty="0" smtClean="0"/>
          </a:p>
          <a:p>
            <a:pPr marL="0" indent="0" rtl="0">
              <a:buFont typeface="Arial" pitchFamily="34" charset="0"/>
              <a:buNone/>
            </a:pPr>
            <a:r>
              <a:rPr lang="en-US" sz="1200" b="1" baseline="0" dirty="0" smtClean="0"/>
              <a:t>Catholic/Universal:</a:t>
            </a:r>
          </a:p>
          <a:p>
            <a:pPr marL="171450" indent="-171450" rtl="0">
              <a:buFont typeface="Arial" pitchFamily="34" charset="0"/>
              <a:buChar char="•"/>
            </a:pPr>
            <a:r>
              <a:rPr lang="en-US" sz="1200" baseline="0" dirty="0" smtClean="0"/>
              <a:t>Catholic = “according to the whole” Or “in keeping with the whole”</a:t>
            </a:r>
          </a:p>
          <a:p>
            <a:pPr marL="171450" indent="-171450" rtl="0">
              <a:buFont typeface="Arial" pitchFamily="34" charset="0"/>
              <a:buChar char="•"/>
            </a:pPr>
            <a:r>
              <a:rPr lang="en-US" sz="1200" baseline="0" dirty="0" smtClean="0"/>
              <a:t>Christ told Apostles to preach to the entire world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Pentecost: when the Apostles spoke and each person heard them in their own language</a:t>
            </a:r>
          </a:p>
          <a:p>
            <a:pPr marL="171450" indent="-171450" rtl="0">
              <a:buFont typeface="Arial" pitchFamily="34" charset="0"/>
              <a:buChar char="•"/>
            </a:pPr>
            <a:r>
              <a:rPr lang="en-US" sz="1200" baseline="0" dirty="0" smtClean="0"/>
              <a:t>Churches all over the world, all 7 continents, all nations, races, languages</a:t>
            </a:r>
          </a:p>
          <a:p>
            <a:pPr marL="171450" indent="-171450" rtl="0">
              <a:buFont typeface="Arial" pitchFamily="34" charset="0"/>
              <a:buChar char="•"/>
            </a:pPr>
            <a:r>
              <a:rPr lang="en-US" sz="1200" baseline="0" dirty="0" smtClean="0"/>
              <a:t>The “Church” is more than the sum of all the local churches</a:t>
            </a:r>
          </a:p>
          <a:p>
            <a:pPr marL="171450" indent="-171450" rtl="0">
              <a:buFont typeface="Arial" pitchFamily="34" charset="0"/>
              <a:buChar char="•"/>
            </a:pPr>
            <a:endParaRPr lang="en-US" sz="1200" baseline="0" dirty="0" smtClean="0"/>
          </a:p>
          <a:p>
            <a:pPr marL="0" indent="0" rtl="0">
              <a:buFont typeface="Arial" pitchFamily="34" charset="0"/>
              <a:buNone/>
            </a:pPr>
            <a:r>
              <a:rPr lang="en-US" sz="1200" b="1" dirty="0" smtClean="0"/>
              <a:t>Apostolic:</a:t>
            </a:r>
          </a:p>
          <a:p>
            <a:pPr marL="171450" indent="-171450" rtl="0">
              <a:buFont typeface="Arial" pitchFamily="34" charset="0"/>
              <a:buChar char="•"/>
            </a:pPr>
            <a:r>
              <a:rPr lang="en-US" sz="1200" dirty="0" smtClean="0"/>
              <a:t>Ephesians 2:19-20 – “</a:t>
            </a:r>
            <a:r>
              <a:rPr lang="en-US" sz="1200" i="1" dirty="0" smtClean="0"/>
              <a:t>So then you are no longer strangers and sojourners, but you are fellow citizens with the saints and members of the household of God, 20 built upon the foundation of the apostles and prophets, Christ Jesus himself being the cornerstone,</a:t>
            </a:r>
            <a:r>
              <a:rPr lang="en-US" sz="1200" dirty="0" smtClean="0"/>
              <a:t>”</a:t>
            </a:r>
          </a:p>
          <a:p>
            <a:pPr marL="171450" indent="-171450" rtl="0">
              <a:buFont typeface="Arial" pitchFamily="34" charset="0"/>
              <a:buChar char="•"/>
            </a:pPr>
            <a:r>
              <a:rPr lang="en-US" sz="1200" dirty="0" smtClean="0"/>
              <a:t>Bishops = </a:t>
            </a:r>
            <a:r>
              <a:rPr lang="en-US" sz="1200" dirty="0" err="1" smtClean="0"/>
              <a:t>episkopos</a:t>
            </a:r>
            <a:r>
              <a:rPr lang="en-US" sz="1200" dirty="0" smtClean="0"/>
              <a:t> “guardian”, “overseer”:</a:t>
            </a:r>
            <a:r>
              <a:rPr lang="en-US" sz="1200" baseline="0" dirty="0" smtClean="0"/>
              <a:t> </a:t>
            </a:r>
            <a:r>
              <a:rPr lang="en-US" sz="1200" dirty="0" smtClean="0"/>
              <a:t>successors of the Apostles;</a:t>
            </a:r>
            <a:r>
              <a:rPr lang="en-US" sz="1200" baseline="0" dirty="0" smtClean="0"/>
              <a:t> succession seen in Acts with the election of Matthias, also seen in Paul’s writings with Timothy and </a:t>
            </a:r>
            <a:r>
              <a:rPr lang="en-US" sz="1200" baseline="0" dirty="0" err="1" smtClean="0"/>
              <a:t>other</a:t>
            </a:r>
            <a:r>
              <a:rPr lang="en-US" sz="1200" i="1" baseline="0" dirty="0" err="1" smtClean="0"/>
              <a:t>episcipoi</a:t>
            </a:r>
            <a:r>
              <a:rPr lang="en-US" sz="1200" i="1" baseline="0" dirty="0" smtClean="0"/>
              <a:t> – </a:t>
            </a:r>
            <a:endParaRPr lang="en-US" sz="1200" i="0" baseline="0" dirty="0" smtClean="0"/>
          </a:p>
          <a:p>
            <a:pPr marL="171450" indent="-171450" rtl="0">
              <a:buFont typeface="Arial" pitchFamily="34" charset="0"/>
              <a:buChar char="•"/>
            </a:pPr>
            <a:r>
              <a:rPr lang="en-US" sz="1200" i="0" baseline="0" dirty="0" smtClean="0"/>
              <a:t>Luke 10:16 – “</a:t>
            </a:r>
            <a:r>
              <a:rPr lang="en-US" sz="1200" i="1" baseline="0" dirty="0" smtClean="0"/>
              <a:t>He who hears you hears me, and he who rejects you rejects me, and he who rejects me rejects him who sent me.</a:t>
            </a:r>
            <a:r>
              <a:rPr lang="en-US" sz="1200" i="0" baseline="0" dirty="0" smtClean="0"/>
              <a:t>”</a:t>
            </a:r>
          </a:p>
          <a:p>
            <a:pPr marL="171450" indent="-171450" rtl="0">
              <a:buFont typeface="Arial" pitchFamily="34" charset="0"/>
              <a:buChar char="•"/>
            </a:pPr>
            <a:r>
              <a:rPr lang="en-US" sz="1200" i="1" baseline="0" dirty="0" err="1" smtClean="0"/>
              <a:t>Ite</a:t>
            </a:r>
            <a:r>
              <a:rPr lang="en-US" sz="1200" i="1" baseline="0" dirty="0" smtClean="0"/>
              <a:t> </a:t>
            </a:r>
            <a:r>
              <a:rPr lang="en-US" sz="1200" i="1" baseline="0" dirty="0" err="1" smtClean="0"/>
              <a:t>Missae</a:t>
            </a:r>
            <a:r>
              <a:rPr lang="en-US" sz="1200" i="1" baseline="0" dirty="0" smtClean="0"/>
              <a:t> </a:t>
            </a:r>
            <a:r>
              <a:rPr lang="en-US" sz="1200" i="1" baseline="0" dirty="0" err="1" smtClean="0"/>
              <a:t>Est</a:t>
            </a:r>
            <a:endParaRPr lang="en-US" sz="1200" i="1" dirty="0" smtClean="0"/>
          </a:p>
          <a:p>
            <a:pPr marL="171450" indent="-171450" rtl="0">
              <a:buFont typeface="Arial" pitchFamily="34" charset="0"/>
              <a:buChar cha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20</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Communion with Jesus:</a:t>
            </a:r>
          </a:p>
          <a:p>
            <a:pPr marL="171450" indent="-171450">
              <a:buFont typeface="Arial" pitchFamily="34" charset="0"/>
              <a:buChar char="•"/>
            </a:pPr>
            <a:r>
              <a:rPr lang="en-US" dirty="0" smtClean="0"/>
              <a:t>John 15</a:t>
            </a:r>
            <a:r>
              <a:rPr lang="en-US" baseline="0" dirty="0" smtClean="0"/>
              <a:t>:4-5 - </a:t>
            </a:r>
            <a:r>
              <a:rPr lang="en-US" dirty="0" smtClean="0"/>
              <a:t>Abide in me and I and you… I am the vine and you are the branches</a:t>
            </a:r>
          </a:p>
          <a:p>
            <a:pPr marL="171450" indent="-171450">
              <a:buFont typeface="Arial" pitchFamily="34" charset="0"/>
              <a:buChar char="•"/>
            </a:pPr>
            <a:r>
              <a:rPr lang="en-US" dirty="0" smtClean="0"/>
              <a:t>John 6:56 – “</a:t>
            </a:r>
            <a:r>
              <a:rPr lang="en-US" sz="1200" dirty="0" smtClean="0"/>
              <a:t>He who eats my flesh and drinks my blood abides in me, and I in him”</a:t>
            </a:r>
            <a:endParaRPr lang="en-US" dirty="0"/>
          </a:p>
          <a:p>
            <a:pPr marL="171450" indent="-171450">
              <a:buFont typeface="Arial" pitchFamily="34" charset="0"/>
              <a:buChar char="•"/>
            </a:pPr>
            <a:r>
              <a:rPr lang="en-US" dirty="0" smtClean="0"/>
              <a:t>John</a:t>
            </a:r>
            <a:r>
              <a:rPr lang="en-US" baseline="0" dirty="0" smtClean="0"/>
              <a:t> 14:18 – I will not leave you desolate; I will come to you</a:t>
            </a:r>
          </a:p>
          <a:p>
            <a:endParaRPr lang="en-US" baseline="0" dirty="0" smtClean="0"/>
          </a:p>
          <a:p>
            <a:r>
              <a:rPr lang="en-US" baseline="0" dirty="0" smtClean="0"/>
              <a:t>One Body</a:t>
            </a:r>
          </a:p>
          <a:p>
            <a:pPr marL="171450" indent="-171450">
              <a:buFont typeface="Arial" pitchFamily="34" charset="0"/>
              <a:buChar char="•"/>
            </a:pPr>
            <a:r>
              <a:rPr lang="en-US" baseline="0" dirty="0" smtClean="0"/>
              <a:t>1 </a:t>
            </a:r>
            <a:r>
              <a:rPr lang="en-US" baseline="0" dirty="0" err="1" smtClean="0"/>
              <a:t>Cor</a:t>
            </a:r>
            <a:r>
              <a:rPr lang="en-US" baseline="0" dirty="0" smtClean="0"/>
              <a:t> 12:26 – “If one member suffers, all suffer together; if one member is honored, all rejoice together. Now you are the body of Christ and individually members of it. 28 And God has appointed in the church first apostles, second prophets, third teachers, then workers of miracles, then healers, helpers, administrators, speakers in various kinds of tongues. 29 Are all apostles? Are all prophets? Are all teachers? Do all work miracles? 30 Do all possess gifts of healing? Do all speak with tongues? Do all interpret? 31 But earnestly desire the higher gifts.”</a:t>
            </a:r>
          </a:p>
          <a:p>
            <a:pPr marL="0" indent="0">
              <a:buFont typeface="Arial" pitchFamily="34" charset="0"/>
              <a:buNone/>
            </a:pPr>
            <a:endParaRPr lang="en-US" baseline="0" dirty="0" smtClean="0"/>
          </a:p>
          <a:p>
            <a:pPr marL="0" indent="0">
              <a:buFont typeface="Arial" pitchFamily="34" charset="0"/>
              <a:buNone/>
            </a:pPr>
            <a:r>
              <a:rPr lang="en-US" baseline="0" dirty="0" smtClean="0"/>
              <a:t>Christ as the Head:</a:t>
            </a:r>
          </a:p>
          <a:p>
            <a:pPr marL="171450" indent="-171450">
              <a:buFont typeface="Arial" pitchFamily="34" charset="0"/>
              <a:buChar char="•"/>
            </a:pPr>
            <a:r>
              <a:rPr lang="en-US" baseline="0" dirty="0" smtClean="0"/>
              <a:t>Christ is the head of the body – unites our sufferings with his, provides for our growth</a:t>
            </a:r>
          </a:p>
          <a:p>
            <a:pPr marL="171450" indent="-171450">
              <a:buFont typeface="Arial" pitchFamily="34" charset="0"/>
              <a:buChar char="•"/>
            </a:pPr>
            <a:r>
              <a:rPr lang="en-US" baseline="0" dirty="0" smtClean="0"/>
              <a:t>Christ as the head and the Church as the members – the whole Christ</a:t>
            </a:r>
          </a:p>
          <a:p>
            <a:endParaRPr lang="en-US" baseline="0" dirty="0" smtClean="0"/>
          </a:p>
          <a:p>
            <a:r>
              <a:rPr lang="en-US" baseline="0" dirty="0" smtClean="0"/>
              <a:t>Bride of Christ:</a:t>
            </a:r>
          </a:p>
          <a:p>
            <a:pPr marL="171450" indent="-171450">
              <a:buFont typeface="Arial" pitchFamily="34" charset="0"/>
              <a:buChar char="•"/>
            </a:pPr>
            <a:r>
              <a:rPr lang="en-US" baseline="0" dirty="0" smtClean="0"/>
              <a:t>Paul speaks repeatedly about it</a:t>
            </a:r>
          </a:p>
          <a:p>
            <a:pPr marL="171450" indent="-171450">
              <a:buFont typeface="Arial" pitchFamily="34" charset="0"/>
              <a:buChar char="•"/>
            </a:pPr>
            <a:r>
              <a:rPr lang="en-US" baseline="0" dirty="0" smtClean="0"/>
              <a:t>Revelation is soaked in nuptial overtones</a:t>
            </a:r>
          </a:p>
          <a:p>
            <a:pPr marL="171450" indent="-171450">
              <a:buFont typeface="Arial" pitchFamily="34" charset="0"/>
              <a:buChar char="•"/>
            </a:pPr>
            <a:r>
              <a:rPr lang="en-US" baseline="0" dirty="0" smtClean="0"/>
              <a:t>Christ’s Passion is a nuptial ceremony: The anointing with expensive oils, entering Jerusalem like a king, sneaking to a Garden the night before to pray, the purple robe, the crown, etc.</a:t>
            </a:r>
          </a:p>
          <a:p>
            <a:pPr marL="171450" indent="-171450">
              <a:buFont typeface="Arial" pitchFamily="34" charset="0"/>
              <a:buChar char="•"/>
            </a:pPr>
            <a:r>
              <a:rPr lang="en-US" baseline="0" dirty="0" smtClean="0"/>
              <a:t>Becomes one flesh through Holy Communion; marital union is but a sign or symbol of the true full communion with Christ and with each other in Heaven</a:t>
            </a:r>
          </a:p>
          <a:p>
            <a:endParaRPr lang="en-US" baseline="0" dirty="0" smtClean="0"/>
          </a:p>
          <a:p>
            <a:r>
              <a:rPr lang="en-US" baseline="0" dirty="0" smtClean="0"/>
              <a:t>The New Temple:</a:t>
            </a:r>
          </a:p>
          <a:p>
            <a:pPr marL="171450" indent="-171450">
              <a:buFont typeface="Arial" pitchFamily="34" charset="0"/>
              <a:buChar char="•"/>
            </a:pPr>
            <a:r>
              <a:rPr lang="en-US" baseline="0" dirty="0" smtClean="0"/>
              <a:t>The old temple was destroyed and cannot be rebuilt (many attempts, all fail)</a:t>
            </a:r>
          </a:p>
          <a:p>
            <a:pPr marL="171450" indent="-171450">
              <a:buFont typeface="Arial" pitchFamily="34" charset="0"/>
              <a:buChar char="•"/>
            </a:pPr>
            <a:r>
              <a:rPr lang="en-US" baseline="0" dirty="0" smtClean="0"/>
              <a:t>No high priest, no sacrifices, no more Yom Kippur rope turning white (40 years before the temple fell)</a:t>
            </a:r>
          </a:p>
          <a:p>
            <a:pPr marL="171450" indent="-171450">
              <a:buFont typeface="Arial" pitchFamily="34" charset="0"/>
              <a:buChar char="•"/>
            </a:pPr>
            <a:r>
              <a:rPr lang="en-US" baseline="0" dirty="0" smtClean="0"/>
              <a:t>Holy Spirit now dwells in all the tabernacles and in our hearts when we are in a state of grace</a:t>
            </a:r>
          </a:p>
          <a:p>
            <a:pPr marL="171450" indent="-171450">
              <a:buFont typeface="Arial" pitchFamily="34" charset="0"/>
              <a:buChar char="•"/>
            </a:pPr>
            <a:r>
              <a:rPr lang="en-US" baseline="0" dirty="0" smtClean="0"/>
              <a:t>2 </a:t>
            </a:r>
            <a:r>
              <a:rPr lang="en-US" baseline="0" dirty="0" err="1" smtClean="0"/>
              <a:t>Cor</a:t>
            </a:r>
            <a:r>
              <a:rPr lang="en-US" baseline="0" dirty="0" smtClean="0"/>
              <a:t> 6:16 – we are now temples of the Holy Spirit</a:t>
            </a:r>
          </a:p>
          <a:p>
            <a:pPr marL="171450" indent="-171450">
              <a:buFont typeface="Arial" pitchFamily="34" charset="0"/>
              <a:buChar char="•"/>
            </a:pPr>
            <a:r>
              <a:rPr lang="en-US" baseline="0" dirty="0" smtClean="0"/>
              <a:t>Comes to dwell within us during Baptism, remains when we are in state of Grace</a:t>
            </a:r>
          </a:p>
          <a:p>
            <a:pPr marL="0" indent="0">
              <a:buFont typeface="Arial" pitchFamily="34" charset="0"/>
              <a:buNone/>
            </a:pPr>
            <a:endParaRPr lang="en-US" baseline="0" dirty="0" smtClean="0"/>
          </a:p>
          <a:p>
            <a:r>
              <a:rPr lang="en-US" baseline="0" dirty="0" smtClean="0"/>
              <a:t>Communion of Saints:</a:t>
            </a:r>
          </a:p>
          <a:p>
            <a:pPr marL="171450" indent="-171450">
              <a:buFont typeface="Arial" pitchFamily="34" charset="0"/>
              <a:buChar char="•"/>
            </a:pPr>
            <a:r>
              <a:rPr lang="en-US" dirty="0" smtClean="0"/>
              <a:t>We can pray for each other, offer sacrifices for each</a:t>
            </a:r>
            <a:r>
              <a:rPr lang="en-US" baseline="0" dirty="0" smtClean="0"/>
              <a:t> other, sanctify each other</a:t>
            </a:r>
          </a:p>
          <a:p>
            <a:pPr marL="171450" indent="-171450">
              <a:buFont typeface="Arial" pitchFamily="34" charset="0"/>
              <a:buChar char="•"/>
            </a:pPr>
            <a:r>
              <a:rPr lang="en-US" baseline="0" dirty="0" smtClean="0"/>
              <a:t>This doesn’t stop when we die. Saints in heaven (i.e. “Church Triumphant”) continue to pray for us, though they cannot obtain any more merit</a:t>
            </a:r>
          </a:p>
          <a:p>
            <a:pPr marL="171450" indent="-171450">
              <a:buFont typeface="Arial" pitchFamily="34" charset="0"/>
              <a:buChar char="•"/>
            </a:pPr>
            <a:r>
              <a:rPr lang="en-US" baseline="0" dirty="0" smtClean="0"/>
              <a:t>Only souls on Earth (i.e. “Church Militant”) can obtain merit from the deposit of merit and apply it towards the sanctification of another</a:t>
            </a:r>
          </a:p>
          <a:p>
            <a:pPr marL="171450" indent="-171450">
              <a:buFont typeface="Arial" pitchFamily="34" charset="0"/>
              <a:buChar char="•"/>
            </a:pPr>
            <a:r>
              <a:rPr lang="en-US" baseline="0" dirty="0" smtClean="0"/>
              <a:t>Souls in Purgatory (i.e. “Church Suffering” or “Church Waiting”) can receive our prayers and are greatly aided by our intercession</a:t>
            </a:r>
          </a:p>
          <a:p>
            <a:pPr marL="171450" indent="-171450">
              <a:buFont typeface="Arial" pitchFamily="34" charset="0"/>
              <a:buChar char="•"/>
            </a:pPr>
            <a:r>
              <a:rPr lang="en-US" baseline="0" dirty="0" smtClean="0"/>
              <a:t>Saints will all eventually be one body in the beatific vision in Heaven, sharing a communion so close and so full of love that it would kill us in ecstasy today if we experienced it</a:t>
            </a:r>
            <a:endParaRPr lang="en-US" dirty="0" smtClean="0"/>
          </a:p>
        </p:txBody>
      </p:sp>
      <p:sp>
        <p:nvSpPr>
          <p:cNvPr id="4" name="Slide Number Placeholder 3"/>
          <p:cNvSpPr>
            <a:spLocks noGrp="1"/>
          </p:cNvSpPr>
          <p:nvPr>
            <p:ph type="sldNum" sz="quarter" idx="10"/>
          </p:nvPr>
        </p:nvSpPr>
        <p:spPr/>
        <p:txBody>
          <a:bodyPr/>
          <a:lstStyle/>
          <a:p>
            <a:fld id="{47CE224F-F89F-4198-9673-015D3BC376D1}" type="slidenum">
              <a:rPr lang="en-US" smtClean="0"/>
              <a:t>21</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22</a:t>
            </a:fld>
            <a:endParaRPr lang="en-US"/>
          </a:p>
        </p:txBody>
      </p:sp>
    </p:spTree>
    <p:extLst>
      <p:ext uri="{BB962C8B-B14F-4D97-AF65-F5344CB8AC3E}">
        <p14:creationId xmlns:p14="http://schemas.microsoft.com/office/powerpoint/2010/main" val="2681396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25</a:t>
            </a:fld>
            <a:endParaRPr lang="en-US"/>
          </a:p>
        </p:txBody>
      </p:sp>
    </p:spTree>
    <p:extLst>
      <p:ext uri="{BB962C8B-B14F-4D97-AF65-F5344CB8AC3E}">
        <p14:creationId xmlns:p14="http://schemas.microsoft.com/office/powerpoint/2010/main" val="3498760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of scripture: </a:t>
            </a:r>
          </a:p>
          <a:p>
            <a:pPr marL="171450" indent="-171450">
              <a:buFont typeface="Arial" pitchFamily="34" charset="0"/>
              <a:buChar char="•"/>
            </a:pPr>
            <a:r>
              <a:rPr lang="en-US" dirty="0" smtClean="0"/>
              <a:t>Many documents written by Apostles, disciples, and their assistants.</a:t>
            </a:r>
            <a:r>
              <a:rPr lang="en-US" baseline="0" dirty="0" smtClean="0"/>
              <a:t> </a:t>
            </a:r>
          </a:p>
          <a:p>
            <a:pPr marL="171450" indent="-171450">
              <a:buFont typeface="Arial" pitchFamily="34" charset="0"/>
              <a:buChar char="•"/>
            </a:pPr>
            <a:r>
              <a:rPr lang="en-US" baseline="0" dirty="0" smtClean="0"/>
              <a:t>Churches recognized them as holy and read them as part of Mass and other liturgies. </a:t>
            </a:r>
          </a:p>
          <a:p>
            <a:pPr marL="171450" indent="-171450">
              <a:buFont typeface="Arial" pitchFamily="34" charset="0"/>
              <a:buChar char="•"/>
            </a:pPr>
            <a:r>
              <a:rPr lang="en-US" baseline="0" dirty="0" smtClean="0"/>
              <a:t>Eventually the writers died and Churches stopped considering new writings as Scripture.  </a:t>
            </a:r>
          </a:p>
          <a:p>
            <a:pPr marL="171450" indent="-171450">
              <a:buFont typeface="Arial" pitchFamily="34" charset="0"/>
              <a:buChar char="•"/>
            </a:pPr>
            <a:r>
              <a:rPr lang="en-US" baseline="0" dirty="0" smtClean="0"/>
              <a:t>Different Churches had different groups of documents, but most had mostly the same.</a:t>
            </a:r>
          </a:p>
          <a:p>
            <a:pPr marL="171450" indent="-171450">
              <a:buFont typeface="Arial" pitchFamily="34" charset="0"/>
              <a:buChar char="•"/>
            </a:pPr>
            <a:r>
              <a:rPr lang="en-US" baseline="0" dirty="0" smtClean="0"/>
              <a:t>Eventually conflicts arose and so the Church had a number of councils and settled on a specific set of writings as Scripture. </a:t>
            </a:r>
          </a:p>
          <a:p>
            <a:pPr marL="171450" indent="-171450">
              <a:buFont typeface="Arial" pitchFamily="34" charset="0"/>
              <a:buChar char="•"/>
            </a:pPr>
            <a:r>
              <a:rPr lang="en-US" dirty="0" smtClean="0"/>
              <a:t>Several books rejected from canon (Shepherd</a:t>
            </a:r>
            <a:r>
              <a:rPr lang="en-US" baseline="0" dirty="0" smtClean="0"/>
              <a:t> of </a:t>
            </a:r>
            <a:r>
              <a:rPr lang="en-US" baseline="0" dirty="0" err="1" smtClean="0"/>
              <a:t>Hermas</a:t>
            </a:r>
            <a:r>
              <a:rPr lang="en-US" baseline="0" dirty="0" smtClean="0"/>
              <a:t>, </a:t>
            </a:r>
            <a:r>
              <a:rPr lang="en-US" baseline="0" dirty="0" err="1" smtClean="0"/>
              <a:t>Didache</a:t>
            </a:r>
            <a:r>
              <a:rPr lang="en-US" baseline="0" dirty="0" smtClean="0"/>
              <a:t>, Epistle of Barnabas, Letter of Clement to the Corinthians, Polycarp’s letters)</a:t>
            </a:r>
          </a:p>
          <a:p>
            <a:pPr marL="171450" indent="-171450">
              <a:buFont typeface="Arial" pitchFamily="34" charset="0"/>
              <a:buChar char="•"/>
            </a:pPr>
            <a:r>
              <a:rPr lang="en-US" baseline="0" dirty="0" smtClean="0"/>
              <a:t>Synods of Hippo and Carthage (A.D. 393-419), Council of Carthage (419), various decrees of Popes (</a:t>
            </a:r>
            <a:r>
              <a:rPr lang="en-US" baseline="0" dirty="0" err="1" smtClean="0"/>
              <a:t>Damasus</a:t>
            </a:r>
            <a:r>
              <a:rPr lang="en-US" baseline="0" dirty="0" smtClean="0"/>
              <a:t>, Adrian I, Innocent I, for example)</a:t>
            </a:r>
          </a:p>
          <a:p>
            <a:pPr marL="171450" indent="-171450">
              <a:buFont typeface="Arial" pitchFamily="34" charset="0"/>
              <a:buChar char="•"/>
            </a:pPr>
            <a:r>
              <a:rPr lang="en-US" baseline="0" dirty="0" smtClean="0"/>
              <a:t>Latin Vulgate and St. Jerome</a:t>
            </a:r>
          </a:p>
          <a:p>
            <a:pPr marL="171450" indent="-171450">
              <a:buFont typeface="Arial" pitchFamily="34" charset="0"/>
              <a:buChar char="•"/>
            </a:pPr>
            <a:r>
              <a:rPr lang="en-US" baseline="0" dirty="0" smtClean="0"/>
              <a:t>Council of Florence – A.D. 1442</a:t>
            </a:r>
          </a:p>
          <a:p>
            <a:pPr marL="171450" indent="-171450">
              <a:buFont typeface="Arial" pitchFamily="34" charset="0"/>
              <a:buChar char="•"/>
            </a:pPr>
            <a:r>
              <a:rPr lang="en-US" baseline="0" dirty="0" smtClean="0"/>
              <a:t>Council of Trent – A.D. 1546 – Infallibly defined canon - in response to Luther and Protestant revolt</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26</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beginning God” (Gen 1:1)</a:t>
            </a:r>
          </a:p>
          <a:p>
            <a:pPr fontAlgn="base"/>
            <a:r>
              <a:rPr lang="en-US" sz="1200" b="0" i="0" kern="1200" dirty="0" smtClean="0">
                <a:solidFill>
                  <a:schemeClr val="tx1"/>
                </a:solidFill>
                <a:effectLst/>
                <a:latin typeface="+mn-lt"/>
                <a:ea typeface="+mn-ea"/>
                <a:cs typeface="+mn-cs"/>
              </a:rPr>
              <a:t>Doesn’t just exist, but is existence itself; substance itself, cannot be broken down</a:t>
            </a:r>
          </a:p>
          <a:p>
            <a:pPr fontAlgn="base"/>
            <a:r>
              <a:rPr lang="en-US" sz="1200" b="0" i="0" kern="1200" dirty="0" smtClean="0">
                <a:solidFill>
                  <a:schemeClr val="tx1"/>
                </a:solidFill>
                <a:effectLst/>
                <a:latin typeface="+mn-lt"/>
                <a:ea typeface="+mn-ea"/>
                <a:cs typeface="+mn-cs"/>
              </a:rPr>
              <a:t>There never was a time when God wasn’t; he isn’t just eternal, but infinite</a:t>
            </a:r>
          </a:p>
          <a:p>
            <a:pPr fontAlgn="base"/>
            <a:r>
              <a:rPr lang="en-US" sz="1200" b="0" i="0" kern="1200" dirty="0" smtClean="0">
                <a:solidFill>
                  <a:schemeClr val="tx1"/>
                </a:solidFill>
                <a:effectLst/>
                <a:latin typeface="+mn-lt"/>
                <a:ea typeface="+mn-ea"/>
                <a:cs typeface="+mn-cs"/>
              </a:rPr>
              <a:t>God is not a thing. He is the creator of all things</a:t>
            </a:r>
          </a:p>
          <a:p>
            <a:pPr fontAlgn="base"/>
            <a:r>
              <a:rPr lang="en-US" sz="1200" b="0" i="0" kern="1200" dirty="0" smtClean="0">
                <a:solidFill>
                  <a:schemeClr val="tx1"/>
                </a:solidFill>
                <a:effectLst/>
                <a:latin typeface="+mn-lt"/>
                <a:ea typeface="+mn-ea"/>
                <a:cs typeface="+mn-cs"/>
              </a:rPr>
              <a:t>God is the simplest and most complete answer to the most foundational and pressing questions of every human: Where did I come from? What is my purpose? Where am I going? (God; to know love and serve Him; eternal life with Him in Heaven)</a:t>
            </a:r>
          </a:p>
          <a:p>
            <a:pPr fontAlgn="base"/>
            <a:r>
              <a:rPr lang="en-US" sz="1200" b="0" i="0" kern="1200" dirty="0" smtClean="0">
                <a:solidFill>
                  <a:schemeClr val="tx1"/>
                </a:solidFill>
                <a:effectLst/>
                <a:latin typeface="+mn-lt"/>
                <a:ea typeface="+mn-ea"/>
                <a:cs typeface="+mn-cs"/>
              </a:rPr>
              <a:t>“If God does not exist, then everything is permissible.” - Dostoevsky (famous Russian Orthodox philosopher)</a:t>
            </a:r>
          </a:p>
          <a:p>
            <a:pPr fontAlgn="base"/>
            <a:r>
              <a:rPr lang="en-US" sz="1200" b="0" i="0" kern="1200" dirty="0" smtClean="0">
                <a:solidFill>
                  <a:schemeClr val="tx1"/>
                </a:solidFill>
                <a:effectLst/>
                <a:latin typeface="+mn-lt"/>
                <a:ea typeface="+mn-ea"/>
                <a:cs typeface="+mn-cs"/>
              </a:rPr>
              <a:t>Evolution of denial of God: Village atheist “There is no God”, Enlightenment Deism “God exists, but has hit the road”, Modernist (Nietzsche) “God is dead”, post-Modernist “There is no God” village atheism now with books and “science” as an excuse not to have faith and use reason (e.g. “Scientism”).</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C.S. Lewis, the famous author</a:t>
            </a:r>
            <a:r>
              <a:rPr lang="en-US" sz="1200" b="0" i="0" kern="1200" baseline="0" dirty="0" smtClean="0">
                <a:solidFill>
                  <a:schemeClr val="tx1"/>
                </a:solidFill>
                <a:effectLst/>
                <a:latin typeface="+mn-lt"/>
                <a:ea typeface="+mn-ea"/>
                <a:cs typeface="+mn-cs"/>
              </a:rPr>
              <a:t> was atheist, but converted and wrote a book: Mere Christianity</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5</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27</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28</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Literal: </a:t>
            </a:r>
            <a:r>
              <a:rPr lang="en-US" dirty="0" smtClean="0"/>
              <a:t>The meaning being conveyed</a:t>
            </a:r>
            <a:r>
              <a:rPr lang="en-US" baseline="0" dirty="0" smtClean="0"/>
              <a:t> by the author, discovered by exegesis  following the rules of sound interpretation</a:t>
            </a:r>
            <a:endParaRPr lang="en-US" dirty="0" smtClean="0"/>
          </a:p>
          <a:p>
            <a:r>
              <a:rPr lang="en-US" b="1" dirty="0" smtClean="0"/>
              <a:t>Allegorical:  </a:t>
            </a:r>
            <a:r>
              <a:rPr lang="en-US" b="0" i="0" dirty="0" smtClean="0"/>
              <a:t>Red sea prefigures Christ’s passion and also baptism, Ark</a:t>
            </a:r>
            <a:r>
              <a:rPr lang="en-US" b="0" i="0" baseline="0" dirty="0" smtClean="0"/>
              <a:t> of Covenant prefigures Mary, </a:t>
            </a:r>
            <a:endParaRPr lang="en-US" b="0" i="0" dirty="0" smtClean="0"/>
          </a:p>
          <a:p>
            <a:r>
              <a:rPr lang="en-US" sz="1200" b="1" i="0" dirty="0" smtClean="0"/>
              <a:t>Moral: </a:t>
            </a:r>
            <a:r>
              <a:rPr lang="en-US" sz="1200" i="1" dirty="0" smtClean="0"/>
              <a:t>Now these things happened to them as a warning, but they were written down for our instruction – 1 Corinthians 10:11</a:t>
            </a:r>
          </a:p>
          <a:p>
            <a:r>
              <a:rPr lang="en-US" sz="1200" b="1" i="0" dirty="0" smtClean="0"/>
              <a:t>Anagogical: </a:t>
            </a:r>
            <a:r>
              <a:rPr lang="en-US" sz="1200" b="0" i="0" dirty="0" smtClean="0"/>
              <a:t>“anagoge” – Greek for “leading” – view realities in terms of their eternal significance</a:t>
            </a:r>
            <a:r>
              <a:rPr lang="en-US" sz="1200" b="0" i="0" baseline="0" dirty="0" smtClean="0"/>
              <a:t> (i.e. the Church on Earth is a sign of the heavenly Jerusalem)</a:t>
            </a:r>
            <a:endParaRPr lang="en-US" sz="1200" b="1" i="0" dirty="0" smtClean="0"/>
          </a:p>
          <a:p>
            <a:endParaRPr lang="en-US" dirty="0" smtClean="0"/>
          </a:p>
          <a:p>
            <a:r>
              <a:rPr lang="en-US" sz="1200" dirty="0" smtClean="0"/>
              <a:t>For, of course, all that has been said about the manner of interpreting Scripture is ultimately subject to the judgment of the Church which exercises the divinely conferred commission and ministry of watching over and interpreting the Word of God. – </a:t>
            </a:r>
            <a:r>
              <a:rPr lang="en-US" sz="1200" i="1" dirty="0" smtClean="0"/>
              <a:t>Dei Verbum</a:t>
            </a:r>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29</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30</a:t>
            </a:fld>
            <a:endParaRPr lang="en-US"/>
          </a:p>
        </p:txBody>
      </p:sp>
    </p:spTree>
    <p:extLst>
      <p:ext uri="{BB962C8B-B14F-4D97-AF65-F5344CB8AC3E}">
        <p14:creationId xmlns:p14="http://schemas.microsoft.com/office/powerpoint/2010/main" val="290760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6</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Nature: “The survival of the fit presupposes the arrival of the fit” (Peter </a:t>
            </a:r>
            <a:r>
              <a:rPr lang="en-US" sz="1200" b="0" i="0" kern="1200" dirty="0" err="1" smtClean="0">
                <a:solidFill>
                  <a:schemeClr val="tx1"/>
                </a:solidFill>
                <a:effectLst/>
                <a:latin typeface="+mn-lt"/>
                <a:ea typeface="+mn-ea"/>
                <a:cs typeface="+mn-cs"/>
              </a:rPr>
              <a:t>Kreeft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“Goodness” and “Badness”, degrees of perfection implies an ultimate gauge by which we can judge “good” or “bad” He is infinite, perfect, and good which can all be deduced from his self-existence (Aristotle, Aquinas)</a:t>
            </a:r>
          </a:p>
          <a:p>
            <a:pPr fontAlgn="base"/>
            <a:r>
              <a:rPr lang="en-US" sz="1200" b="0" i="0" kern="1200" dirty="0" smtClean="0">
                <a:solidFill>
                  <a:schemeClr val="tx1"/>
                </a:solidFill>
                <a:effectLst/>
                <a:latin typeface="+mn-lt"/>
                <a:ea typeface="+mn-ea"/>
                <a:cs typeface="+mn-cs"/>
              </a:rPr>
              <a:t>If everything is in motion and changes, there must have been a “prime mover”, an “unchanging cause of change” (Aristotle)</a:t>
            </a:r>
          </a:p>
          <a:p>
            <a:pPr fontAlgn="base"/>
            <a:r>
              <a:rPr lang="en-US" sz="1200" b="0" i="0" kern="1200" dirty="0" smtClean="0">
                <a:solidFill>
                  <a:schemeClr val="tx1"/>
                </a:solidFill>
                <a:effectLst/>
                <a:latin typeface="+mn-lt"/>
                <a:ea typeface="+mn-ea"/>
                <a:cs typeface="+mn-cs"/>
              </a:rPr>
              <a:t>To exist implies a cause, the universe exists, therefore it must have a cause (</a:t>
            </a:r>
            <a:r>
              <a:rPr lang="en-US" sz="1200" b="0" i="0" kern="1200" dirty="0" err="1" smtClean="0">
                <a:solidFill>
                  <a:schemeClr val="tx1"/>
                </a:solidFill>
                <a:effectLst/>
                <a:latin typeface="+mn-lt"/>
                <a:ea typeface="+mn-ea"/>
                <a:cs typeface="+mn-cs"/>
              </a:rPr>
              <a:t>Kalam</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Time and Contingency: Existence of anything implies the existence of its source material, everything ultimately depends on the existence of space and time, therefore there must be something upon which space and time rely for existence that exists and which is not contingent upon anything else (Argument from Contingency)</a:t>
            </a:r>
          </a:p>
          <a:p>
            <a:pPr fontAlgn="base"/>
            <a:r>
              <a:rPr lang="en-US" sz="1200" b="0" i="0" kern="1200" dirty="0" smtClean="0">
                <a:solidFill>
                  <a:schemeClr val="tx1"/>
                </a:solidFill>
                <a:effectLst/>
                <a:latin typeface="+mn-lt"/>
                <a:ea typeface="+mn-ea"/>
                <a:cs typeface="+mn-cs"/>
              </a:rPr>
              <a:t>We have a sense of morality. Morality requires an objective basis and cannot be explained by pure physiology</a:t>
            </a:r>
          </a:p>
          <a:p>
            <a:pPr fontAlgn="base"/>
            <a:r>
              <a:rPr lang="en-US" sz="1200" b="0" i="0" kern="1200" dirty="0" smtClean="0">
                <a:solidFill>
                  <a:schemeClr val="tx1"/>
                </a:solidFill>
                <a:effectLst/>
                <a:latin typeface="+mn-lt"/>
                <a:ea typeface="+mn-ea"/>
                <a:cs typeface="+mn-cs"/>
              </a:rPr>
              <a:t>Art and Beauty - that humans can conceive and perceive the artistic value and beauty in things (including nature) cannot adequately be accounted for by purely biological explanations</a:t>
            </a:r>
          </a:p>
          <a:p>
            <a:pPr fontAlgn="base"/>
            <a:r>
              <a:rPr lang="en-US" sz="1200" b="0" i="0" kern="1200" dirty="0" smtClean="0">
                <a:solidFill>
                  <a:schemeClr val="tx1"/>
                </a:solidFill>
                <a:effectLst/>
                <a:latin typeface="+mn-lt"/>
                <a:ea typeface="+mn-ea"/>
                <a:cs typeface="+mn-cs"/>
              </a:rPr>
              <a:t>Desire of joy and happiness and “yearning” for something we haven’t experienced and can’t fully explain (i.e. God) cannot be explained physically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7</a:t>
            </a:fld>
            <a:endParaRPr lang="en-US"/>
          </a:p>
        </p:txBody>
      </p:sp>
    </p:spTree>
    <p:extLst>
      <p:ext uri="{BB962C8B-B14F-4D97-AF65-F5344CB8AC3E}">
        <p14:creationId xmlns:p14="http://schemas.microsoft.com/office/powerpoint/2010/main" val="2464822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God is unknowable in the true sense, all our knowledge is merely based on analogies</a:t>
            </a:r>
          </a:p>
          <a:p>
            <a:pPr fontAlgn="base"/>
            <a:r>
              <a:rPr lang="en-US" sz="1200" b="0" i="0" kern="1200" dirty="0" smtClean="0">
                <a:solidFill>
                  <a:schemeClr val="tx1"/>
                </a:solidFill>
                <a:effectLst/>
                <a:latin typeface="+mn-lt"/>
                <a:ea typeface="+mn-ea"/>
                <a:cs typeface="+mn-cs"/>
              </a:rPr>
              <a:t>He is not a creature, a “thing”, or a higher/glorified thing, He depends on no other things</a:t>
            </a:r>
          </a:p>
          <a:p>
            <a:pPr fontAlgn="base"/>
            <a:r>
              <a:rPr lang="en-US" sz="1200" b="0" i="0" kern="1200" dirty="0" smtClean="0">
                <a:solidFill>
                  <a:schemeClr val="tx1"/>
                </a:solidFill>
                <a:effectLst/>
                <a:latin typeface="+mn-lt"/>
                <a:ea typeface="+mn-ea"/>
                <a:cs typeface="+mn-cs"/>
              </a:rPr>
              <a:t>He is infinite, singular (unique), simple (substance itself, not comprised of smaller parts), perfect, good, and has a personality (intellect and will)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9</a:t>
            </a:fld>
            <a:endParaRPr lang="en-US"/>
          </a:p>
        </p:txBody>
      </p:sp>
    </p:spTree>
    <p:extLst>
      <p:ext uri="{BB962C8B-B14F-4D97-AF65-F5344CB8AC3E}">
        <p14:creationId xmlns:p14="http://schemas.microsoft.com/office/powerpoint/2010/main" val="374778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Infinitely eternal (John 8:58 - “Before Abraham was, </a:t>
            </a:r>
            <a:r>
              <a:rPr lang="en-US" sz="1200" b="0" i="1" kern="1200" dirty="0" smtClean="0">
                <a:solidFill>
                  <a:schemeClr val="tx1"/>
                </a:solidFill>
                <a:effectLst/>
                <a:latin typeface="+mn-lt"/>
                <a:ea typeface="+mn-ea"/>
                <a:cs typeface="+mn-cs"/>
              </a:rPr>
              <a:t>I AM”, </a:t>
            </a:r>
            <a:r>
              <a:rPr lang="en-US" sz="1200" b="0" i="0" kern="1200" dirty="0" smtClean="0">
                <a:solidFill>
                  <a:schemeClr val="tx1"/>
                </a:solidFill>
                <a:effectLst/>
                <a:latin typeface="+mn-lt"/>
                <a:ea typeface="+mn-ea"/>
                <a:cs typeface="+mn-cs"/>
              </a:rPr>
              <a:t>Revelation 1:4 “is, was, is to come”)</a:t>
            </a:r>
          </a:p>
          <a:p>
            <a:pPr fontAlgn="base"/>
            <a:r>
              <a:rPr lang="en-US" sz="1200" b="0" i="0" kern="1200" dirty="0" smtClean="0">
                <a:solidFill>
                  <a:schemeClr val="tx1"/>
                </a:solidFill>
                <a:effectLst/>
                <a:latin typeface="+mn-lt"/>
                <a:ea typeface="+mn-ea"/>
                <a:cs typeface="+mn-cs"/>
              </a:rPr>
              <a:t>Immensity/ubiquity/omnipresence (</a:t>
            </a:r>
            <a:r>
              <a:rPr lang="en-US" sz="1200" b="0" i="0" kern="1200" dirty="0" err="1" smtClean="0">
                <a:solidFill>
                  <a:schemeClr val="tx1"/>
                </a:solidFill>
                <a:effectLst/>
                <a:latin typeface="+mn-lt"/>
                <a:ea typeface="+mn-ea"/>
                <a:cs typeface="+mn-cs"/>
              </a:rPr>
              <a:t>Heb</a:t>
            </a:r>
            <a:r>
              <a:rPr lang="en-US" sz="1200" b="0" i="0" kern="1200" dirty="0" smtClean="0">
                <a:solidFill>
                  <a:schemeClr val="tx1"/>
                </a:solidFill>
                <a:effectLst/>
                <a:latin typeface="+mn-lt"/>
                <a:ea typeface="+mn-ea"/>
                <a:cs typeface="+mn-cs"/>
              </a:rPr>
              <a:t> 1:3;4:12-13, Acts 17:24-28, </a:t>
            </a:r>
            <a:r>
              <a:rPr lang="en-US" sz="1200" b="0" i="0" kern="1200" dirty="0" err="1" smtClean="0">
                <a:solidFill>
                  <a:schemeClr val="tx1"/>
                </a:solidFill>
                <a:effectLst/>
                <a:latin typeface="+mn-lt"/>
                <a:ea typeface="+mn-ea"/>
                <a:cs typeface="+mn-cs"/>
              </a:rPr>
              <a:t>Eph</a:t>
            </a:r>
            <a:r>
              <a:rPr lang="en-US" sz="1200" b="0" i="0" kern="1200" dirty="0" smtClean="0">
                <a:solidFill>
                  <a:schemeClr val="tx1"/>
                </a:solidFill>
                <a:effectLst/>
                <a:latin typeface="+mn-lt"/>
                <a:ea typeface="+mn-ea"/>
                <a:cs typeface="+mn-cs"/>
              </a:rPr>
              <a:t> 1:12, Col 1:16-17, Ps 138:7-12, Job 12:10,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Immutability ("there is no change, nor shadow of alteration" (James 1:17) and several others)</a:t>
            </a:r>
          </a:p>
          <a:p>
            <a:pPr fontAlgn="base"/>
            <a:r>
              <a:rPr lang="en-US" sz="1200" b="0" i="0" kern="1200" dirty="0" smtClean="0">
                <a:solidFill>
                  <a:schemeClr val="tx1"/>
                </a:solidFill>
                <a:effectLst/>
                <a:latin typeface="+mn-lt"/>
                <a:ea typeface="+mn-ea"/>
                <a:cs typeface="+mn-cs"/>
              </a:rPr>
              <a:t>God is one. Simple, no parts. Three persons, distinct, but perfect unity. (</a:t>
            </a:r>
            <a:r>
              <a:rPr lang="en-US" sz="1200" b="0" i="0" kern="1200" dirty="0" err="1" smtClean="0">
                <a:solidFill>
                  <a:schemeClr val="tx1"/>
                </a:solidFill>
                <a:effectLst/>
                <a:latin typeface="+mn-lt"/>
                <a:ea typeface="+mn-ea"/>
                <a:cs typeface="+mn-cs"/>
              </a:rPr>
              <a:t>Deut</a:t>
            </a:r>
            <a:r>
              <a:rPr lang="en-US" sz="1200" b="0" i="0" kern="1200" dirty="0" smtClean="0">
                <a:solidFill>
                  <a:schemeClr val="tx1"/>
                </a:solidFill>
                <a:effectLst/>
                <a:latin typeface="+mn-lt"/>
                <a:ea typeface="+mn-ea"/>
                <a:cs typeface="+mn-cs"/>
              </a:rPr>
              <a:t> 6:4)</a:t>
            </a:r>
          </a:p>
          <a:p>
            <a:pPr fontAlgn="base"/>
            <a:r>
              <a:rPr lang="en-US" sz="1200" b="0" i="0" kern="1200" dirty="0" smtClean="0">
                <a:solidFill>
                  <a:schemeClr val="tx1"/>
                </a:solidFill>
                <a:effectLst/>
                <a:latin typeface="+mn-lt"/>
                <a:ea typeface="+mn-ea"/>
                <a:cs typeface="+mn-cs"/>
              </a:rPr>
              <a:t>God is good (wills all to go to Heaven - 1 Tim 4:10; contrary to Calvinism, Islam, some Eastern religions; </a:t>
            </a:r>
          </a:p>
          <a:p>
            <a:pPr fontAlgn="base"/>
            <a:r>
              <a:rPr lang="en-US" sz="1200" b="0" i="0" kern="1200" dirty="0" smtClean="0">
                <a:solidFill>
                  <a:schemeClr val="tx1"/>
                </a:solidFill>
                <a:effectLst/>
                <a:latin typeface="+mn-lt"/>
                <a:ea typeface="+mn-ea"/>
                <a:cs typeface="+mn-cs"/>
              </a:rPr>
              <a:t>God is Holy, (Lev 11:44); Gen 1:27 we made in the image and likeness of God</a:t>
            </a:r>
          </a:p>
          <a:p>
            <a:pPr fontAlgn="base"/>
            <a:r>
              <a:rPr lang="en-US" sz="1200" b="0" i="0" kern="1200" dirty="0" smtClean="0">
                <a:solidFill>
                  <a:schemeClr val="tx1"/>
                </a:solidFill>
                <a:effectLst/>
                <a:latin typeface="+mn-lt"/>
                <a:ea typeface="+mn-ea"/>
                <a:cs typeface="+mn-cs"/>
              </a:rPr>
              <a:t>God is both Just and Merciful – 1 John 1:9, 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Thess</a:t>
            </a:r>
            <a:r>
              <a:rPr lang="en-US" sz="1200" b="0" i="0" kern="1200" baseline="0" dirty="0" smtClean="0">
                <a:solidFill>
                  <a:schemeClr val="tx1"/>
                </a:solidFill>
                <a:effectLst/>
                <a:latin typeface="+mn-lt"/>
                <a:ea typeface="+mn-ea"/>
                <a:cs typeface="+mn-cs"/>
              </a:rPr>
              <a:t> 1:6, Ps 145:8  (Jesus got the justice, we got the mercy)</a:t>
            </a:r>
          </a:p>
          <a:p>
            <a:pPr fontAlgn="base"/>
            <a:r>
              <a:rPr lang="en-US" sz="1200" b="0" i="0" kern="1200" dirty="0" smtClean="0">
                <a:solidFill>
                  <a:schemeClr val="tx1"/>
                </a:solidFill>
                <a:effectLst/>
                <a:latin typeface="+mn-lt"/>
                <a:ea typeface="+mn-ea"/>
                <a:cs typeface="+mn-cs"/>
              </a:rPr>
              <a:t>God is love – (He loves all of us and desires our true happiness in Him, with Him, and through Him; 1 </a:t>
            </a:r>
            <a:r>
              <a:rPr lang="en-US" sz="1200" b="0" i="0" kern="1200" dirty="0" err="1" smtClean="0">
                <a:solidFill>
                  <a:schemeClr val="tx1"/>
                </a:solidFill>
                <a:effectLst/>
                <a:latin typeface="+mn-lt"/>
                <a:ea typeface="+mn-ea"/>
                <a:cs typeface="+mn-cs"/>
              </a:rPr>
              <a:t>Jn</a:t>
            </a:r>
            <a:r>
              <a:rPr lang="en-US" sz="1200" b="0" i="0" kern="1200" dirty="0" smtClean="0">
                <a:solidFill>
                  <a:schemeClr val="tx1"/>
                </a:solidFill>
                <a:effectLst/>
                <a:latin typeface="+mn-lt"/>
                <a:ea typeface="+mn-ea"/>
                <a:cs typeface="+mn-cs"/>
              </a:rPr>
              <a:t> 4:8)</a:t>
            </a:r>
          </a:p>
          <a:p>
            <a:pPr fontAlgn="base"/>
            <a:r>
              <a:rPr lang="en-US" sz="1200" b="0" i="0" kern="1200" dirty="0" smtClean="0">
                <a:solidFill>
                  <a:schemeClr val="tx1"/>
                </a:solidFill>
                <a:effectLst/>
                <a:latin typeface="+mn-lt"/>
                <a:ea typeface="+mn-ea"/>
                <a:cs typeface="+mn-cs"/>
              </a:rPr>
              <a:t>God is omniscient (He knows all) Mt 10:30 – he numbers all our hairs</a:t>
            </a:r>
          </a:p>
          <a:p>
            <a:pPr fontAlgn="base"/>
            <a:r>
              <a:rPr lang="en-US" sz="1200" b="0" i="0" kern="1200" dirty="0" smtClean="0">
                <a:solidFill>
                  <a:schemeClr val="tx1"/>
                </a:solidFill>
                <a:effectLst/>
                <a:latin typeface="+mn-lt"/>
                <a:ea typeface="+mn-ea"/>
                <a:cs typeface="+mn-cs"/>
              </a:rPr>
              <a:t>God is omnipotent (He is all-powerful, Mt 19:26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can do anything that is possible)</a:t>
            </a:r>
          </a:p>
          <a:p>
            <a:pPr fontAlgn="base"/>
            <a:r>
              <a:rPr lang="en-US" sz="1200" b="0" i="0" kern="1200" dirty="0" smtClean="0">
                <a:solidFill>
                  <a:schemeClr val="tx1"/>
                </a:solidFill>
                <a:effectLst/>
                <a:latin typeface="+mn-lt"/>
                <a:ea typeface="+mn-ea"/>
                <a:cs typeface="+mn-cs"/>
              </a:rPr>
              <a:t>God is transcendent (not above, but more-than, everything that is good about us, God is that much better) – Is</a:t>
            </a:r>
            <a:r>
              <a:rPr lang="en-US" sz="1200" b="0" i="0" kern="1200" baseline="0" dirty="0" smtClean="0">
                <a:solidFill>
                  <a:schemeClr val="tx1"/>
                </a:solidFill>
                <a:effectLst/>
                <a:latin typeface="+mn-lt"/>
                <a:ea typeface="+mn-ea"/>
                <a:cs typeface="+mn-cs"/>
              </a:rPr>
              <a:t> 55:8-9 “For as the heavens are ?higher? than the earth, / so my ways are ?higher? than your ways, / and my thoughts than your thoughts. “</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God is Immanent (not distant, in and among us, present and available) – Philippians 2:6-8,  Luke 3:22</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10</a:t>
            </a:fld>
            <a:endParaRPr lang="en-US"/>
          </a:p>
        </p:txBody>
      </p:sp>
    </p:spTree>
    <p:extLst>
      <p:ext uri="{BB962C8B-B14F-4D97-AF65-F5344CB8AC3E}">
        <p14:creationId xmlns:p14="http://schemas.microsoft.com/office/powerpoint/2010/main" val="353768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11</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12</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13</a:t>
            </a:fld>
            <a:endParaRPr lang="en-US"/>
          </a:p>
        </p:txBody>
      </p:sp>
    </p:spTree>
    <p:extLst>
      <p:ext uri="{BB962C8B-B14F-4D97-AF65-F5344CB8AC3E}">
        <p14:creationId xmlns:p14="http://schemas.microsoft.com/office/powerpoint/2010/main" val="2132072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8EAF0517-D2B8-4B6F-9F37-9C131FCC4BAB}" type="datetimeFigureOut">
              <a:rPr lang="en-US" smtClean="0"/>
              <a:t>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EAF0517-D2B8-4B6F-9F37-9C131FCC4BAB}" type="datetimeFigureOut">
              <a:rPr lang="en-US" smtClean="0"/>
              <a:t>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AF0517-D2B8-4B6F-9F37-9C131FCC4BAB}" type="datetimeFigureOut">
              <a:rPr lang="en-US" smtClean="0"/>
              <a:t>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8EAF0517-D2B8-4B6F-9F37-9C131FCC4BAB}" type="datetimeFigureOut">
              <a:rPr lang="en-US" smtClean="0"/>
              <a:t>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EAF0517-D2B8-4B6F-9F37-9C131FCC4BAB}" type="datetimeFigureOut">
              <a:rPr lang="en-US" smtClean="0"/>
              <a:t>2/4/2013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AF0517-D2B8-4B6F-9F37-9C131FCC4BAB}" type="datetimeFigureOut">
              <a:rPr lang="en-US" smtClean="0"/>
              <a:t>2/4/2013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F0517-D2B8-4B6F-9F37-9C131FCC4BAB}" type="datetimeFigureOut">
              <a:rPr lang="en-US" smtClean="0"/>
              <a:t>2/4/2013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8EAF0517-D2B8-4B6F-9F37-9C131FCC4BAB}" type="datetimeFigureOut">
              <a:rPr lang="en-US" smtClean="0"/>
              <a:t>2/4/2013</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F681D80E-DB31-4F8F-947D-8488607F903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560" y="2819400"/>
            <a:ext cx="4876800" cy="1752600"/>
          </a:xfrm>
        </p:spPr>
        <p:txBody>
          <a:bodyPr>
            <a:normAutofit/>
          </a:bodyPr>
          <a:lstStyle/>
          <a:p>
            <a:r>
              <a:rPr lang="en-US" sz="2400" dirty="0" smtClean="0"/>
              <a:t>God and Man,</a:t>
            </a:r>
          </a:p>
          <a:p>
            <a:r>
              <a:rPr lang="en-US" sz="2400" dirty="0" smtClean="0"/>
              <a:t>Jesus and Church,</a:t>
            </a:r>
          </a:p>
          <a:p>
            <a:r>
              <a:rPr lang="en-US" sz="2400" dirty="0" smtClean="0"/>
              <a:t>Tradition and Scripture</a:t>
            </a:r>
          </a:p>
        </p:txBody>
      </p:sp>
      <p:sp>
        <p:nvSpPr>
          <p:cNvPr id="2" name="Title 1"/>
          <p:cNvSpPr>
            <a:spLocks noGrp="1"/>
          </p:cNvSpPr>
          <p:nvPr>
            <p:ph type="ctrTitle"/>
          </p:nvPr>
        </p:nvSpPr>
        <p:spPr>
          <a:xfrm>
            <a:off x="0" y="609600"/>
            <a:ext cx="4876800" cy="1470025"/>
          </a:xfrm>
        </p:spPr>
        <p:txBody>
          <a:bodyPr/>
          <a:lstStyle/>
          <a:p>
            <a:r>
              <a:rPr lang="en-US" dirty="0" smtClean="0"/>
              <a:t>Theological</a:t>
            </a:r>
            <a:br>
              <a:rPr lang="en-US" dirty="0" smtClean="0"/>
            </a:br>
            <a:r>
              <a:rPr lang="en-US" dirty="0" smtClean="0"/>
              <a:t>Basics</a:t>
            </a:r>
            <a:endParaRPr lang="en-US" dirty="0"/>
          </a:p>
        </p:txBody>
      </p:sp>
      <p:pic>
        <p:nvPicPr>
          <p:cNvPr id="1026" name="Picture 2" descr="http://farm4.staticflickr.com/3219/2967386572_59ebe9d018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306" y="0"/>
            <a:ext cx="441269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80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12192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12 Revealed Attributes of God</a:t>
            </a:r>
          </a:p>
        </p:txBody>
      </p:sp>
      <p:pic>
        <p:nvPicPr>
          <p:cNvPr id="4098" name="Picture 2" descr="http://farm3.staticflickr.com/2339/1978179750_c9544042a9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7422"/>
            <a:ext cx="5195454" cy="68654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3"/>
          </p:nvPr>
        </p:nvSpPr>
        <p:spPr>
          <a:xfrm>
            <a:off x="152400" y="1676400"/>
            <a:ext cx="4572000" cy="5029200"/>
          </a:xfrm>
        </p:spPr>
        <p:txBody>
          <a:bodyPr>
            <a:normAutofit fontScale="85000" lnSpcReduction="10000"/>
          </a:bodyPr>
          <a:lstStyle/>
          <a:p>
            <a:pPr marL="457200" indent="-457200">
              <a:buFont typeface="+mj-lt"/>
              <a:buAutoNum type="arabicPeriod"/>
            </a:pPr>
            <a:r>
              <a:rPr lang="en-US" sz="2400" dirty="0" smtClean="0"/>
              <a:t>Infinitely Eternal (“is, was, is to come”)</a:t>
            </a:r>
          </a:p>
          <a:p>
            <a:pPr marL="457200" indent="-457200">
              <a:buFont typeface="+mj-lt"/>
              <a:buAutoNum type="arabicPeriod"/>
            </a:pPr>
            <a:r>
              <a:rPr lang="en-US" sz="2400" dirty="0" smtClean="0"/>
              <a:t>Omnipresent/Ubiquitous</a:t>
            </a:r>
            <a:endParaRPr lang="en-US" sz="2400" dirty="0"/>
          </a:p>
          <a:p>
            <a:pPr marL="457200" indent="-457200">
              <a:buFont typeface="+mj-lt"/>
              <a:buAutoNum type="arabicPeriod"/>
            </a:pPr>
            <a:r>
              <a:rPr lang="en-US" sz="2400" dirty="0" smtClean="0"/>
              <a:t>Immutable</a:t>
            </a:r>
          </a:p>
          <a:p>
            <a:pPr marL="457200" indent="-457200">
              <a:buFont typeface="+mj-lt"/>
              <a:buAutoNum type="arabicPeriod"/>
            </a:pPr>
            <a:r>
              <a:rPr lang="en-US" sz="2400" dirty="0" smtClean="0"/>
              <a:t>Simple (no parts; </a:t>
            </a:r>
            <a:r>
              <a:rPr lang="en-US" sz="2400" i="1" dirty="0" err="1" smtClean="0"/>
              <a:t>Shema</a:t>
            </a:r>
            <a:r>
              <a:rPr lang="en-US" sz="2400" i="1" dirty="0" smtClean="0"/>
              <a: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Holy</a:t>
            </a:r>
          </a:p>
          <a:p>
            <a:pPr marL="457200" indent="-457200">
              <a:buFont typeface="+mj-lt"/>
              <a:buAutoNum type="arabicPeriod"/>
            </a:pPr>
            <a:r>
              <a:rPr lang="en-US" sz="2400" dirty="0" smtClean="0"/>
              <a:t>Both Just and Merciful</a:t>
            </a:r>
          </a:p>
          <a:p>
            <a:pPr marL="457200" indent="-457200">
              <a:buFont typeface="+mj-lt"/>
              <a:buAutoNum type="arabicPeriod"/>
            </a:pPr>
            <a:r>
              <a:rPr lang="en-US" sz="2400" dirty="0" smtClean="0"/>
              <a:t>Love and loving</a:t>
            </a:r>
          </a:p>
          <a:p>
            <a:pPr marL="457200" indent="-457200">
              <a:buFont typeface="+mj-lt"/>
              <a:buAutoNum type="arabicPeriod"/>
            </a:pPr>
            <a:r>
              <a:rPr lang="en-US" sz="2400" dirty="0" smtClean="0"/>
              <a:t>All-knowing (omniscient)</a:t>
            </a:r>
          </a:p>
          <a:p>
            <a:pPr marL="457200" indent="-457200">
              <a:buFont typeface="+mj-lt"/>
              <a:buAutoNum type="arabicPeriod"/>
            </a:pPr>
            <a:r>
              <a:rPr lang="en-US" sz="2400" dirty="0" smtClean="0"/>
              <a:t>All-powerful (omnipotent)</a:t>
            </a:r>
          </a:p>
          <a:p>
            <a:pPr marL="457200" indent="-457200">
              <a:buFont typeface="+mj-lt"/>
              <a:buAutoNum type="arabicPeriod"/>
            </a:pPr>
            <a:r>
              <a:rPr lang="en-US" sz="2400" dirty="0" smtClean="0"/>
              <a:t>Transcendent</a:t>
            </a:r>
          </a:p>
          <a:p>
            <a:pPr marL="457200" indent="-457200">
              <a:buFont typeface="+mj-lt"/>
              <a:buAutoNum type="arabicPeriod"/>
            </a:pPr>
            <a:r>
              <a:rPr lang="en-US" sz="2400" dirty="0" smtClean="0"/>
              <a:t>Immanent (close, present, available)</a:t>
            </a:r>
          </a:p>
        </p:txBody>
      </p:sp>
      <p:sp>
        <p:nvSpPr>
          <p:cNvPr id="2" name="Title 1"/>
          <p:cNvSpPr>
            <a:spLocks noGrp="1"/>
          </p:cNvSpPr>
          <p:nvPr>
            <p:ph type="title"/>
          </p:nvPr>
        </p:nvSpPr>
        <p:spPr>
          <a:xfrm>
            <a:off x="0" y="304800"/>
            <a:ext cx="4343400" cy="944562"/>
          </a:xfrm>
        </p:spPr>
        <p:txBody>
          <a:bodyPr/>
          <a:lstStyle/>
          <a:p>
            <a:pPr algn="ctr"/>
            <a:r>
              <a:rPr lang="en-US" dirty="0" smtClean="0"/>
              <a:t>Revealed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Tree>
    <p:extLst>
      <p:ext uri="{BB962C8B-B14F-4D97-AF65-F5344CB8AC3E}">
        <p14:creationId xmlns:p14="http://schemas.microsoft.com/office/powerpoint/2010/main" val="243326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05400" y="1794235"/>
            <a:ext cx="3581400" cy="2244365"/>
          </a:xfrm>
        </p:spPr>
        <p:txBody>
          <a:bodyPr>
            <a:normAutofit/>
          </a:bodyPr>
          <a:lstStyle/>
          <a:p>
            <a:r>
              <a:rPr lang="en-US" sz="2800" dirty="0" smtClean="0"/>
              <a:t>The name of God </a:t>
            </a:r>
          </a:p>
          <a:p>
            <a:r>
              <a:rPr lang="en-US" sz="2800" dirty="0" smtClean="0"/>
              <a:t>Trinity</a:t>
            </a:r>
          </a:p>
          <a:p>
            <a:r>
              <a:rPr lang="en-US" sz="2800" dirty="0" smtClean="0"/>
              <a:t>Gradual revelation</a:t>
            </a:r>
            <a:endParaRPr lang="en-US" sz="2800" dirty="0"/>
          </a:p>
        </p:txBody>
      </p:sp>
      <p:sp>
        <p:nvSpPr>
          <p:cNvPr id="2" name="Title 1"/>
          <p:cNvSpPr>
            <a:spLocks noGrp="1"/>
          </p:cNvSpPr>
          <p:nvPr>
            <p:ph type="title"/>
          </p:nvPr>
        </p:nvSpPr>
        <p:spPr>
          <a:xfrm>
            <a:off x="4589859" y="422635"/>
            <a:ext cx="4554141" cy="944562"/>
          </a:xfrm>
        </p:spPr>
        <p:txBody>
          <a:bodyPr/>
          <a:lstStyle/>
          <a:p>
            <a:pPr algn="ctr"/>
            <a:r>
              <a:rPr lang="en-US" dirty="0" smtClean="0"/>
              <a:t>Other facts revealed to us</a:t>
            </a:r>
            <a:endParaRPr lang="en-US" dirty="0"/>
          </a:p>
        </p:txBody>
      </p:sp>
      <p:pic>
        <p:nvPicPr>
          <p:cNvPr id="6146" name="Picture 2" descr="http://farm3.staticflickr.com/2255/4510643384_4959000271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0" y="0"/>
            <a:ext cx="45541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71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219200"/>
            <a:ext cx="4953000" cy="5486400"/>
          </a:xfrm>
        </p:spPr>
        <p:txBody>
          <a:bodyPr>
            <a:normAutofit/>
          </a:bodyPr>
          <a:lstStyle/>
          <a:p>
            <a:pPr fontAlgn="base"/>
            <a:r>
              <a:rPr lang="en-US" sz="2800" dirty="0" smtClean="0"/>
              <a:t>One </a:t>
            </a:r>
            <a:r>
              <a:rPr lang="en-US" sz="2800" dirty="0"/>
              <a:t>God </a:t>
            </a:r>
            <a:r>
              <a:rPr lang="en-US" sz="1800" dirty="0">
                <a:solidFill>
                  <a:schemeClr val="tx1">
                    <a:lumMod val="50000"/>
                  </a:schemeClr>
                </a:solidFill>
              </a:rPr>
              <a:t>(</a:t>
            </a:r>
            <a:r>
              <a:rPr lang="en-US" sz="1800" dirty="0" err="1">
                <a:solidFill>
                  <a:schemeClr val="tx1">
                    <a:lumMod val="50000"/>
                  </a:schemeClr>
                </a:solidFill>
              </a:rPr>
              <a:t>Deut</a:t>
            </a:r>
            <a:r>
              <a:rPr lang="en-US" sz="1800" dirty="0">
                <a:solidFill>
                  <a:schemeClr val="tx1">
                    <a:lumMod val="50000"/>
                  </a:schemeClr>
                </a:solidFill>
              </a:rPr>
              <a:t> 6:4)</a:t>
            </a:r>
          </a:p>
          <a:p>
            <a:pPr fontAlgn="base"/>
            <a:r>
              <a:rPr lang="en-US" sz="2800" dirty="0" smtClean="0"/>
              <a:t>Father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5:18)</a:t>
            </a:r>
          </a:p>
          <a:p>
            <a:pPr fontAlgn="base"/>
            <a:r>
              <a:rPr lang="en-US" sz="2800" dirty="0" smtClean="0"/>
              <a:t>Son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8:58)</a:t>
            </a:r>
          </a:p>
          <a:p>
            <a:pPr fontAlgn="base"/>
            <a:r>
              <a:rPr lang="en-US" sz="2800" dirty="0" smtClean="0"/>
              <a:t>Holy </a:t>
            </a:r>
            <a:r>
              <a:rPr lang="en-US" sz="2800" dirty="0"/>
              <a:t>Spirit is God </a:t>
            </a:r>
            <a:r>
              <a:rPr lang="en-US" sz="1800" dirty="0">
                <a:solidFill>
                  <a:schemeClr val="tx1">
                    <a:lumMod val="50000"/>
                  </a:schemeClr>
                </a:solidFill>
              </a:rPr>
              <a:t>(Mt 28:19)</a:t>
            </a:r>
          </a:p>
          <a:p>
            <a:r>
              <a:rPr lang="en-US" sz="2800" dirty="0" smtClean="0"/>
              <a:t>Distinct persons</a:t>
            </a:r>
          </a:p>
          <a:p>
            <a:r>
              <a:rPr lang="en-US" sz="2800" dirty="0" smtClean="0"/>
              <a:t>Not just names</a:t>
            </a:r>
          </a:p>
          <a:p>
            <a:r>
              <a:rPr lang="en-US" sz="2800" dirty="0" smtClean="0"/>
              <a:t>Or our perspective</a:t>
            </a:r>
          </a:p>
          <a:p>
            <a:r>
              <a:rPr lang="en-US" sz="2800" dirty="0" smtClean="0"/>
              <a:t>Nicene Creed</a:t>
            </a:r>
            <a:r>
              <a:rPr lang="en-US" sz="2800" dirty="0"/>
              <a:t/>
            </a:r>
            <a:br>
              <a:rPr lang="en-US" sz="2800" dirty="0"/>
            </a:br>
            <a:endParaRPr lang="en-US" sz="2800" dirty="0"/>
          </a:p>
        </p:txBody>
      </p:sp>
      <p:sp>
        <p:nvSpPr>
          <p:cNvPr id="2" name="Title 1"/>
          <p:cNvSpPr>
            <a:spLocks noGrp="1"/>
          </p:cNvSpPr>
          <p:nvPr>
            <p:ph type="title"/>
          </p:nvPr>
        </p:nvSpPr>
        <p:spPr>
          <a:xfrm>
            <a:off x="228600" y="304800"/>
            <a:ext cx="4495800" cy="609600"/>
          </a:xfrm>
        </p:spPr>
        <p:txBody>
          <a:bodyPr/>
          <a:lstStyle/>
          <a:p>
            <a:pPr algn="ctr"/>
            <a:r>
              <a:rPr lang="en-US" dirty="0" smtClean="0"/>
              <a:t>Trinity</a:t>
            </a:r>
            <a:endParaRPr lang="en-US" dirty="0"/>
          </a:p>
        </p:txBody>
      </p:sp>
      <p:pic>
        <p:nvPicPr>
          <p:cNvPr id="7170" name="Picture 2" descr="http://farm4.staticflickr.com/3457/3393848744_3ea3d22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082" y="1219200"/>
            <a:ext cx="285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381001"/>
            <a:ext cx="8077200" cy="3539430"/>
          </a:xfrm>
          <a:prstGeom prst="rect">
            <a:avLst/>
          </a:prstGeom>
        </p:spPr>
        <p:txBody>
          <a:bodyPr wrap="square">
            <a:spAutoFit/>
          </a:bodyPr>
          <a:lstStyle/>
          <a:p>
            <a:r>
              <a:rPr lang="en-US" sz="3200" dirty="0"/>
              <a:t>"And just as Moses lifted up the serpent in the desert, so must the Son of Man be lifted up, so that everyone who believes in him may have eternal life." </a:t>
            </a:r>
            <a:endParaRPr lang="en-US" sz="3200" dirty="0" smtClean="0"/>
          </a:p>
          <a:p>
            <a:endParaRPr lang="en-US" sz="3200" dirty="0"/>
          </a:p>
          <a:p>
            <a:r>
              <a:rPr lang="en-US" sz="3200" dirty="0" smtClean="0"/>
              <a:t>For </a:t>
            </a:r>
            <a:r>
              <a:rPr lang="en-US" sz="3200" dirty="0"/>
              <a:t>God so loved the world that he gave </a:t>
            </a:r>
            <a:r>
              <a:rPr lang="en-US" sz="3200" dirty="0" smtClean="0"/>
              <a:t>his </a:t>
            </a:r>
            <a:r>
              <a:rPr lang="en-US" sz="3200" dirty="0"/>
              <a:t>only Son, so that everyone who believes in him might not perish but might have eternal life.</a:t>
            </a:r>
          </a:p>
        </p:txBody>
      </p:sp>
      <p:sp>
        <p:nvSpPr>
          <p:cNvPr id="7" name="Rectangle 6"/>
          <p:cNvSpPr/>
          <p:nvPr/>
        </p:nvSpPr>
        <p:spPr>
          <a:xfrm>
            <a:off x="6290619" y="4114800"/>
            <a:ext cx="2081019" cy="523220"/>
          </a:xfrm>
          <a:prstGeom prst="rect">
            <a:avLst/>
          </a:prstGeom>
        </p:spPr>
        <p:txBody>
          <a:bodyPr wrap="none">
            <a:spAutoFit/>
          </a:bodyPr>
          <a:lstStyle/>
          <a:p>
            <a:r>
              <a:rPr lang="en-US" sz="2800" dirty="0" smtClean="0"/>
              <a:t>- John 3:14-16</a:t>
            </a:r>
            <a:endParaRPr lang="en-US" sz="2800" dirty="0"/>
          </a:p>
        </p:txBody>
      </p:sp>
    </p:spTree>
    <p:extLst>
      <p:ext uri="{BB962C8B-B14F-4D97-AF65-F5344CB8AC3E}">
        <p14:creationId xmlns:p14="http://schemas.microsoft.com/office/powerpoint/2010/main" val="3677701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91000" y="914401"/>
            <a:ext cx="4953000" cy="4419600"/>
          </a:xfrm>
        </p:spPr>
        <p:txBody>
          <a:bodyPr>
            <a:normAutofit/>
          </a:bodyPr>
          <a:lstStyle/>
          <a:p>
            <a:pPr fontAlgn="base"/>
            <a:r>
              <a:rPr lang="en-US" sz="2800" dirty="0" smtClean="0"/>
              <a:t>God becomes man</a:t>
            </a:r>
          </a:p>
          <a:p>
            <a:pPr fontAlgn="base"/>
            <a:r>
              <a:rPr lang="en-US" sz="2800" dirty="0" smtClean="0"/>
              <a:t>Distinctly Christian doctrine</a:t>
            </a:r>
          </a:p>
          <a:p>
            <a:pPr fontAlgn="base"/>
            <a:r>
              <a:rPr lang="en-US" sz="2800" dirty="0" smtClean="0"/>
              <a:t>Not just a ghost</a:t>
            </a:r>
            <a:endParaRPr lang="en-US" sz="2800" dirty="0"/>
          </a:p>
          <a:p>
            <a:pPr fontAlgn="base"/>
            <a:r>
              <a:rPr lang="en-US" sz="2800" i="1" dirty="0" err="1" smtClean="0"/>
              <a:t>Homoousius</a:t>
            </a:r>
            <a:r>
              <a:rPr lang="en-US" sz="2800" i="1" dirty="0" smtClean="0"/>
              <a:t> / Consubstantial</a:t>
            </a:r>
          </a:p>
          <a:p>
            <a:pPr fontAlgn="base"/>
            <a:r>
              <a:rPr lang="en-US" sz="2800" dirty="0" smtClean="0"/>
              <a:t>One spirit, one body, two natures</a:t>
            </a:r>
          </a:p>
          <a:p>
            <a:pPr fontAlgn="base"/>
            <a:r>
              <a:rPr lang="en-US" sz="2800" dirty="0" smtClean="0"/>
              <a:t>Hypostatic union</a:t>
            </a:r>
            <a:endParaRPr lang="en-US" sz="2800" dirty="0"/>
          </a:p>
        </p:txBody>
      </p:sp>
      <p:sp>
        <p:nvSpPr>
          <p:cNvPr id="2" name="Title 1"/>
          <p:cNvSpPr>
            <a:spLocks noGrp="1"/>
          </p:cNvSpPr>
          <p:nvPr>
            <p:ph type="title"/>
          </p:nvPr>
        </p:nvSpPr>
        <p:spPr>
          <a:xfrm>
            <a:off x="4191000" y="228600"/>
            <a:ext cx="4495800" cy="609600"/>
          </a:xfrm>
        </p:spPr>
        <p:txBody>
          <a:bodyPr/>
          <a:lstStyle/>
          <a:p>
            <a:pPr algn="ctr"/>
            <a:r>
              <a:rPr lang="en-US" dirty="0" smtClean="0"/>
              <a:t>Incarnation</a:t>
            </a:r>
            <a:endParaRPr lang="en-US" dirty="0"/>
          </a:p>
        </p:txBody>
      </p:sp>
      <p:pic>
        <p:nvPicPr>
          <p:cNvPr id="8194" name="Picture 2" descr="http://farm4.staticflickr.com/3186/2794599318_8f037811f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0"/>
            <a:ext cx="6096000" cy="34290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http://farm4.staticflickr.com/3252/2793598157_96d34e9265_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343400"/>
            <a:ext cx="6096000" cy="34385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Jesus, the Christ</a:t>
            </a:r>
            <a:endParaRPr lang="en-US" dirty="0"/>
          </a:p>
        </p:txBody>
      </p:sp>
      <p:sp>
        <p:nvSpPr>
          <p:cNvPr id="3" name="Content Placeholder 2"/>
          <p:cNvSpPr>
            <a:spLocks noGrp="1"/>
          </p:cNvSpPr>
          <p:nvPr>
            <p:ph sz="quarter" idx="13"/>
          </p:nvPr>
        </p:nvSpPr>
        <p:spPr>
          <a:xfrm>
            <a:off x="304800" y="1600200"/>
            <a:ext cx="4343400" cy="4114800"/>
          </a:xfrm>
        </p:spPr>
        <p:txBody>
          <a:bodyPr>
            <a:noAutofit/>
          </a:bodyPr>
          <a:lstStyle/>
          <a:p>
            <a:r>
              <a:rPr lang="en-US" sz="2400" dirty="0" smtClean="0"/>
              <a:t>Jesus: “God Saves”</a:t>
            </a:r>
          </a:p>
          <a:p>
            <a:r>
              <a:rPr lang="en-US" sz="2400" dirty="0" smtClean="0"/>
              <a:t>Christ, Messiah: “Anointed One”</a:t>
            </a:r>
          </a:p>
          <a:p>
            <a:r>
              <a:rPr lang="en-US" sz="2400" dirty="0"/>
              <a:t>Only person ever pre-announced</a:t>
            </a:r>
          </a:p>
          <a:p>
            <a:r>
              <a:rPr lang="en-US" sz="2400" dirty="0" smtClean="0"/>
              <a:t>Actual historical person</a:t>
            </a:r>
          </a:p>
          <a:p>
            <a:r>
              <a:rPr lang="en-US" sz="2400" dirty="0" smtClean="0"/>
              <a:t>Born around 4 B.C.</a:t>
            </a:r>
          </a:p>
          <a:p>
            <a:r>
              <a:rPr lang="en-US" sz="2400" dirty="0" smtClean="0"/>
              <a:t>Fulfilled all the prophecies</a:t>
            </a:r>
          </a:p>
          <a:p>
            <a:pPr lvl="1"/>
            <a:r>
              <a:rPr lang="en-US" sz="1800" dirty="0">
                <a:solidFill>
                  <a:schemeClr val="tx1">
                    <a:lumMod val="65000"/>
                  </a:schemeClr>
                </a:solidFill>
              </a:rPr>
              <a:t>Psalm </a:t>
            </a:r>
            <a:r>
              <a:rPr lang="en-US" sz="1800" dirty="0" smtClean="0">
                <a:solidFill>
                  <a:schemeClr val="tx1">
                    <a:lumMod val="65000"/>
                  </a:schemeClr>
                </a:solidFill>
              </a:rPr>
              <a:t>22 (Suffering Servant)</a:t>
            </a:r>
          </a:p>
          <a:p>
            <a:pPr lvl="1"/>
            <a:r>
              <a:rPr lang="en-US" sz="1800" dirty="0" smtClean="0">
                <a:solidFill>
                  <a:schemeClr val="tx1">
                    <a:lumMod val="65000"/>
                  </a:schemeClr>
                </a:solidFill>
              </a:rPr>
              <a:t>Isaiah 7:14</a:t>
            </a:r>
          </a:p>
          <a:p>
            <a:pPr lvl="1"/>
            <a:r>
              <a:rPr lang="en-US" sz="1800" dirty="0" smtClean="0">
                <a:solidFill>
                  <a:schemeClr val="tx1">
                    <a:lumMod val="65000"/>
                  </a:schemeClr>
                </a:solidFill>
              </a:rPr>
              <a:t>Hosea 11:1</a:t>
            </a:r>
          </a:p>
          <a:p>
            <a:pPr lvl="1"/>
            <a:r>
              <a:rPr lang="en-US" sz="1800" dirty="0" smtClean="0">
                <a:solidFill>
                  <a:schemeClr val="tx1">
                    <a:lumMod val="65000"/>
                  </a:schemeClr>
                </a:solidFill>
              </a:rPr>
              <a:t>Jeremiah 31:15</a:t>
            </a:r>
          </a:p>
          <a:p>
            <a:pPr lvl="1"/>
            <a:r>
              <a:rPr lang="en-US" sz="1800" dirty="0" smtClean="0">
                <a:solidFill>
                  <a:schemeClr val="tx1">
                    <a:lumMod val="65000"/>
                  </a:schemeClr>
                </a:solidFill>
              </a:rPr>
              <a:t>Isaiah </a:t>
            </a:r>
            <a:r>
              <a:rPr lang="en-US" sz="1800" dirty="0">
                <a:solidFill>
                  <a:schemeClr val="tx1">
                    <a:lumMod val="65000"/>
                  </a:schemeClr>
                </a:solidFill>
              </a:rPr>
              <a:t>9:1-2</a:t>
            </a:r>
            <a:endParaRPr lang="en-US" sz="1800" dirty="0" smtClean="0">
              <a:solidFill>
                <a:schemeClr val="tx1">
                  <a:lumMod val="65000"/>
                </a:schemeClr>
              </a:solidFill>
            </a:endParaRPr>
          </a:p>
        </p:txBody>
      </p:sp>
      <p:pic>
        <p:nvPicPr>
          <p:cNvPr id="9218" name="Picture 2" descr="http://farm3.staticflickr.com/2310/1713105934_838869a8fa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04800"/>
            <a:ext cx="40767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124200" y="228600"/>
            <a:ext cx="5791200" cy="6477000"/>
          </a:xfrm>
        </p:spPr>
        <p:txBody>
          <a:bodyPr>
            <a:normAutofit/>
          </a:bodyPr>
          <a:lstStyle/>
          <a:p>
            <a:pPr marL="0" indent="0">
              <a:buNone/>
            </a:pPr>
            <a:r>
              <a:rPr lang="en-US" sz="2800" dirty="0" smtClean="0"/>
              <a:t>“Either </a:t>
            </a:r>
            <a:r>
              <a:rPr lang="en-US" sz="2800" dirty="0"/>
              <a:t>this man was, and is, the Son of God, or else a madman or something worse. You can shut him up for a fool, you can spit at him and kill him as a demon or you can fall at his feet and call him Lord and God, </a:t>
            </a:r>
            <a:r>
              <a:rPr lang="en-US" sz="2800" dirty="0">
                <a:solidFill>
                  <a:srgbClr val="FFFF00"/>
                </a:solidFill>
              </a:rPr>
              <a:t>but let us not come with any </a:t>
            </a:r>
            <a:r>
              <a:rPr lang="en-US" sz="2800" dirty="0" err="1" smtClean="0">
                <a:solidFill>
                  <a:srgbClr val="FFFF00"/>
                </a:solidFill>
              </a:rPr>
              <a:t>patronising</a:t>
            </a:r>
            <a:r>
              <a:rPr lang="en-US" sz="2800" dirty="0" smtClean="0">
                <a:solidFill>
                  <a:srgbClr val="FFFF00"/>
                </a:solidFill>
              </a:rPr>
              <a:t> </a:t>
            </a:r>
            <a:r>
              <a:rPr lang="en-US" sz="2800" dirty="0">
                <a:solidFill>
                  <a:srgbClr val="FFFF00"/>
                </a:solidFill>
              </a:rPr>
              <a:t>nonsense about his being a great human teacher. </a:t>
            </a:r>
            <a:r>
              <a:rPr lang="en-US" sz="2800" dirty="0"/>
              <a:t>He has not left that open to us. He did not intend to. ... Now it seems to me obvious that He was neither a lunatic nor a fiend: and consequently, however strange or terrifying or unlikely it may seem, </a:t>
            </a:r>
            <a:r>
              <a:rPr lang="en-US" sz="2800" dirty="0">
                <a:solidFill>
                  <a:srgbClr val="FFFF00"/>
                </a:solidFill>
              </a:rPr>
              <a:t>I have to accept the view that He was and is God</a:t>
            </a:r>
            <a:r>
              <a:rPr lang="en-US" sz="2800" dirty="0" smtClean="0">
                <a:solidFill>
                  <a:srgbClr val="FFFF00"/>
                </a:solidFill>
              </a:rPr>
              <a:t>.” </a:t>
            </a:r>
          </a:p>
          <a:p>
            <a:pPr marL="0" indent="0">
              <a:buNone/>
            </a:pPr>
            <a:endParaRPr lang="en-US" sz="2800" dirty="0"/>
          </a:p>
        </p:txBody>
      </p:sp>
      <p:pic>
        <p:nvPicPr>
          <p:cNvPr id="2050" name="Picture 2" descr="http://2.bp.blogspot.com/_f9Det4pyqNE/TKpGqCSZ-MI/AAAAAAAAAkw/n4zNKLXCKkY/s1600/cslew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43" y="2667000"/>
            <a:ext cx="2857500" cy="39433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7010400" y="6087130"/>
            <a:ext cx="1838965" cy="523220"/>
          </a:xfrm>
          <a:prstGeom prst="rect">
            <a:avLst/>
          </a:prstGeom>
        </p:spPr>
        <p:txBody>
          <a:bodyPr wrap="none">
            <a:spAutoFit/>
          </a:bodyPr>
          <a:lstStyle/>
          <a:p>
            <a:pPr algn="r"/>
            <a:r>
              <a:rPr lang="en-US" sz="2800" dirty="0"/>
              <a:t>– C.S. Lewis</a:t>
            </a:r>
            <a:endParaRPr lang="en-US" dirty="0"/>
          </a:p>
        </p:txBody>
      </p:sp>
    </p:spTree>
    <p:extLst>
      <p:ext uri="{BB962C8B-B14F-4D97-AF65-F5344CB8AC3E}">
        <p14:creationId xmlns:p14="http://schemas.microsoft.com/office/powerpoint/2010/main" val="3435732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286" y="228600"/>
            <a:ext cx="4557714" cy="1143000"/>
          </a:xfrm>
        </p:spPr>
        <p:txBody>
          <a:bodyPr/>
          <a:lstStyle/>
          <a:p>
            <a:pPr algn="ctr"/>
            <a:r>
              <a:rPr lang="en-US" dirty="0" smtClean="0"/>
              <a:t>Lord, LIAR, LUNATIC, LEGEND, or GURU?</a:t>
            </a:r>
            <a:endParaRPr lang="en-US" dirty="0"/>
          </a:p>
        </p:txBody>
      </p:sp>
      <p:sp>
        <p:nvSpPr>
          <p:cNvPr id="3" name="Content Placeholder 2"/>
          <p:cNvSpPr>
            <a:spLocks noGrp="1"/>
          </p:cNvSpPr>
          <p:nvPr>
            <p:ph sz="quarter" idx="13"/>
          </p:nvPr>
        </p:nvSpPr>
        <p:spPr>
          <a:xfrm>
            <a:off x="4724400" y="1554162"/>
            <a:ext cx="4343400" cy="4922838"/>
          </a:xfrm>
        </p:spPr>
        <p:txBody>
          <a:bodyPr>
            <a:normAutofit/>
          </a:bodyPr>
          <a:lstStyle/>
          <a:p>
            <a:r>
              <a:rPr lang="en-US" sz="3200" dirty="0" smtClean="0"/>
              <a:t>Trustworthiness</a:t>
            </a:r>
          </a:p>
          <a:p>
            <a:r>
              <a:rPr lang="en-US" sz="3200" dirty="0" smtClean="0"/>
              <a:t>Lord?</a:t>
            </a:r>
          </a:p>
          <a:p>
            <a:r>
              <a:rPr lang="en-US" sz="3200" dirty="0" smtClean="0"/>
              <a:t>Liar?</a:t>
            </a:r>
          </a:p>
          <a:p>
            <a:r>
              <a:rPr lang="en-US" sz="3200" dirty="0" smtClean="0"/>
              <a:t>Lunatic?</a:t>
            </a:r>
          </a:p>
          <a:p>
            <a:r>
              <a:rPr lang="en-US" sz="3200" dirty="0" smtClean="0"/>
              <a:t>Legend?</a:t>
            </a:r>
          </a:p>
          <a:p>
            <a:r>
              <a:rPr lang="en-US" sz="3200" dirty="0" smtClean="0"/>
              <a:t>Guru?</a:t>
            </a:r>
          </a:p>
          <a:p>
            <a:r>
              <a:rPr lang="en-US" sz="3200" dirty="0" smtClean="0"/>
              <a:t>The Resurrection</a:t>
            </a:r>
          </a:p>
        </p:txBody>
      </p:sp>
      <p:pic>
        <p:nvPicPr>
          <p:cNvPr id="1026" name="Picture 2" descr="http://farm5.staticflickr.com/4066/4537732460_c7ccd3a18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586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6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1" y="228600"/>
            <a:ext cx="4106159" cy="1143000"/>
          </a:xfrm>
        </p:spPr>
        <p:txBody>
          <a:bodyPr/>
          <a:lstStyle/>
          <a:p>
            <a:pPr algn="ctr"/>
            <a:r>
              <a:rPr lang="en-US" dirty="0" smtClean="0"/>
              <a:t>What REMAINS</a:t>
            </a:r>
            <a:endParaRPr lang="en-US" dirty="0"/>
          </a:p>
        </p:txBody>
      </p:sp>
      <p:sp>
        <p:nvSpPr>
          <p:cNvPr id="3" name="Content Placeholder 2"/>
          <p:cNvSpPr>
            <a:spLocks noGrp="1"/>
          </p:cNvSpPr>
          <p:nvPr>
            <p:ph sz="quarter" idx="13"/>
          </p:nvPr>
        </p:nvSpPr>
        <p:spPr>
          <a:xfrm>
            <a:off x="146755" y="1554162"/>
            <a:ext cx="4343400" cy="4922838"/>
          </a:xfrm>
        </p:spPr>
        <p:txBody>
          <a:bodyPr>
            <a:normAutofit/>
          </a:bodyPr>
          <a:lstStyle/>
          <a:p>
            <a:r>
              <a:rPr lang="en-US" sz="3200" dirty="0"/>
              <a:t>The Kingdom of God</a:t>
            </a:r>
          </a:p>
          <a:p>
            <a:r>
              <a:rPr lang="en-US" sz="3200" dirty="0" smtClean="0"/>
              <a:t>The Church</a:t>
            </a:r>
          </a:p>
          <a:p>
            <a:r>
              <a:rPr lang="en-US" sz="3200" dirty="0" smtClean="0"/>
              <a:t>The Body of Christ</a:t>
            </a:r>
          </a:p>
        </p:txBody>
      </p:sp>
      <p:pic>
        <p:nvPicPr>
          <p:cNvPr id="1026" name="Picture 2" descr="http://upload.wikimedia.org/wikipedia/commons/thumb/0/04/ND_Rosaire_mosa%C3%AFque_03.jpg/472px-ND_Rosaire_mosa%C3%AFque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57200"/>
            <a:ext cx="44958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918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4038601" cy="1939565"/>
          </a:xfrm>
        </p:spPr>
        <p:txBody>
          <a:bodyPr/>
          <a:lstStyle/>
          <a:p>
            <a:pPr algn="ctr"/>
            <a:r>
              <a:rPr lang="en-US" dirty="0" smtClean="0"/>
              <a:t>The KINGDOM OF GOD</a:t>
            </a:r>
            <a:endParaRPr lang="en-US" dirty="0"/>
          </a:p>
        </p:txBody>
      </p:sp>
      <p:sp>
        <p:nvSpPr>
          <p:cNvPr id="3" name="Content Placeholder 2"/>
          <p:cNvSpPr>
            <a:spLocks noGrp="1"/>
          </p:cNvSpPr>
          <p:nvPr>
            <p:ph sz="quarter" idx="13"/>
          </p:nvPr>
        </p:nvSpPr>
        <p:spPr>
          <a:xfrm>
            <a:off x="228601" y="3276600"/>
            <a:ext cx="8534400" cy="3246438"/>
          </a:xfrm>
        </p:spPr>
        <p:txBody>
          <a:bodyPr>
            <a:normAutofit/>
          </a:bodyPr>
          <a:lstStyle/>
          <a:p>
            <a:r>
              <a:rPr lang="en-US" sz="3200" dirty="0" smtClean="0"/>
              <a:t>The Keys</a:t>
            </a:r>
          </a:p>
          <a:p>
            <a:r>
              <a:rPr lang="en-US" sz="3200" dirty="0" smtClean="0"/>
              <a:t>Enigmatic</a:t>
            </a:r>
          </a:p>
          <a:p>
            <a:r>
              <a:rPr lang="en-US" sz="3200" dirty="0" smtClean="0"/>
              <a:t>Signs and Wonders</a:t>
            </a:r>
          </a:p>
          <a:p>
            <a:r>
              <a:rPr lang="en-US" sz="3200" dirty="0" smtClean="0"/>
              <a:t>Holy Spirit – </a:t>
            </a:r>
            <a:r>
              <a:rPr lang="en-US" sz="3200" dirty="0" err="1" smtClean="0"/>
              <a:t>Paraclete</a:t>
            </a:r>
            <a:endParaRPr lang="en-US" sz="3200" dirty="0" smtClean="0"/>
          </a:p>
          <a:p>
            <a:endParaRPr lang="en-US" sz="3200" dirty="0" smtClean="0"/>
          </a:p>
        </p:txBody>
      </p:sp>
      <p:pic>
        <p:nvPicPr>
          <p:cNvPr id="5" name="Picture 2" descr="http://www.radionewjerusalem.com/Catholic/Jail_Reflections/Jail_Images/lg.Peter-Key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33400"/>
            <a:ext cx="4891054"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55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4876800" cy="1470025"/>
          </a:xfrm>
        </p:spPr>
        <p:txBody>
          <a:bodyPr/>
          <a:lstStyle/>
          <a:p>
            <a:r>
              <a:rPr lang="en-US" dirty="0" smtClean="0"/>
              <a:t>Logistics</a:t>
            </a:r>
            <a:endParaRPr lang="en-US" dirty="0"/>
          </a:p>
        </p:txBody>
      </p:sp>
      <p:pic>
        <p:nvPicPr>
          <p:cNvPr id="3074" name="Picture 2" descr="http://www.rapp.org/wp-content/uploads/nome_distance_signs-235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2460593"/>
            <a:ext cx="2238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648200" y="838200"/>
            <a:ext cx="4038600" cy="4289242"/>
          </a:xfrm>
          <a:prstGeom prst="rect">
            <a:avLst/>
          </a:prstGeom>
        </p:spPr>
        <p:txBody>
          <a:bodyPr>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457200" indent="-457200">
              <a:buFont typeface="+mj-lt"/>
              <a:buAutoNum type="arabicPeriod"/>
            </a:pPr>
            <a:endParaRPr lang="en-US" sz="2400" dirty="0" smtClean="0"/>
          </a:p>
          <a:p>
            <a:pPr marL="457200" indent="-457200">
              <a:buFont typeface="+mj-lt"/>
              <a:buAutoNum type="arabicPeriod"/>
            </a:pPr>
            <a:r>
              <a:rPr lang="en-US" sz="2400" dirty="0" smtClean="0"/>
              <a:t>Bathrooms and Fountains</a:t>
            </a:r>
          </a:p>
          <a:p>
            <a:pPr marL="457200" indent="-457200">
              <a:buFont typeface="+mj-lt"/>
              <a:buAutoNum type="arabicPeriod"/>
            </a:pPr>
            <a:r>
              <a:rPr lang="en-US" sz="2400" dirty="0" smtClean="0"/>
              <a:t>Timing</a:t>
            </a:r>
          </a:p>
          <a:p>
            <a:pPr marL="457200" indent="-457200">
              <a:buFont typeface="+mj-lt"/>
              <a:buAutoNum type="arabicPeriod"/>
            </a:pPr>
            <a:r>
              <a:rPr lang="en-US" sz="2400" dirty="0"/>
              <a:t>Handouts</a:t>
            </a:r>
          </a:p>
          <a:p>
            <a:pPr marL="457200" indent="-457200">
              <a:buFont typeface="+mj-lt"/>
              <a:buAutoNum type="arabicPeriod"/>
            </a:pPr>
            <a:r>
              <a:rPr lang="en-US" sz="2400" dirty="0" smtClean="0"/>
              <a:t>Questions</a:t>
            </a:r>
          </a:p>
          <a:p>
            <a:pPr marL="457200" indent="-457200">
              <a:buFont typeface="+mj-lt"/>
              <a:buAutoNum type="arabicPeriod"/>
            </a:pPr>
            <a:r>
              <a:rPr lang="en-US" sz="2400" dirty="0" smtClean="0"/>
              <a:t>Introductions</a:t>
            </a:r>
          </a:p>
        </p:txBody>
      </p:sp>
    </p:spTree>
    <p:extLst>
      <p:ext uri="{BB962C8B-B14F-4D97-AF65-F5344CB8AC3E}">
        <p14:creationId xmlns:p14="http://schemas.microsoft.com/office/powerpoint/2010/main" val="14375779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640" y="228599"/>
            <a:ext cx="4429303" cy="1939565"/>
          </a:xfrm>
        </p:spPr>
        <p:txBody>
          <a:bodyPr/>
          <a:lstStyle/>
          <a:p>
            <a:pPr algn="ctr"/>
            <a:r>
              <a:rPr lang="en-US" dirty="0" smtClean="0"/>
              <a:t>The Church</a:t>
            </a:r>
            <a:endParaRPr lang="en-US" dirty="0"/>
          </a:p>
        </p:txBody>
      </p:sp>
      <p:sp>
        <p:nvSpPr>
          <p:cNvPr id="3" name="Content Placeholder 2"/>
          <p:cNvSpPr>
            <a:spLocks noGrp="1"/>
          </p:cNvSpPr>
          <p:nvPr>
            <p:ph sz="quarter" idx="13"/>
          </p:nvPr>
        </p:nvSpPr>
        <p:spPr>
          <a:xfrm>
            <a:off x="228601" y="3276600"/>
            <a:ext cx="8534400" cy="3246438"/>
          </a:xfrm>
        </p:spPr>
        <p:txBody>
          <a:bodyPr>
            <a:normAutofit fontScale="92500" lnSpcReduction="20000"/>
          </a:bodyPr>
          <a:lstStyle/>
          <a:p>
            <a:r>
              <a:rPr lang="en-US" sz="3200" dirty="0" smtClean="0"/>
              <a:t>Continuation of Authority</a:t>
            </a:r>
          </a:p>
          <a:p>
            <a:r>
              <a:rPr lang="en-US" sz="3200" dirty="0" smtClean="0"/>
              <a:t>Mission</a:t>
            </a:r>
          </a:p>
          <a:p>
            <a:r>
              <a:rPr lang="en-US" sz="3200" dirty="0" smtClean="0"/>
              <a:t>One – </a:t>
            </a:r>
            <a:r>
              <a:rPr lang="en-US" sz="2200" dirty="0" smtClean="0">
                <a:solidFill>
                  <a:schemeClr val="tx1">
                    <a:lumMod val="65000"/>
                  </a:schemeClr>
                </a:solidFill>
              </a:rPr>
              <a:t>John 17:21</a:t>
            </a:r>
            <a:endParaRPr lang="en-US" sz="3200" dirty="0" smtClean="0">
              <a:solidFill>
                <a:schemeClr val="tx1">
                  <a:lumMod val="65000"/>
                </a:schemeClr>
              </a:solidFill>
            </a:endParaRPr>
          </a:p>
          <a:p>
            <a:r>
              <a:rPr lang="en-US" sz="3200" dirty="0" smtClean="0"/>
              <a:t>Holy – </a:t>
            </a:r>
            <a:r>
              <a:rPr lang="en-US" sz="2200" dirty="0" smtClean="0">
                <a:solidFill>
                  <a:schemeClr val="tx1">
                    <a:lumMod val="65000"/>
                  </a:schemeClr>
                </a:solidFill>
              </a:rPr>
              <a:t>Ephesians 5:25</a:t>
            </a:r>
            <a:endParaRPr lang="en-US" sz="3200" dirty="0" smtClean="0">
              <a:solidFill>
                <a:schemeClr val="tx1">
                  <a:lumMod val="65000"/>
                </a:schemeClr>
              </a:solidFill>
            </a:endParaRPr>
          </a:p>
          <a:p>
            <a:r>
              <a:rPr lang="en-US" sz="3200" dirty="0" smtClean="0"/>
              <a:t>Universal – </a:t>
            </a:r>
            <a:r>
              <a:rPr lang="en-US" sz="2200" dirty="0" smtClean="0">
                <a:solidFill>
                  <a:schemeClr val="tx1">
                    <a:lumMod val="65000"/>
                  </a:schemeClr>
                </a:solidFill>
              </a:rPr>
              <a:t>Matthew 28:19</a:t>
            </a:r>
          </a:p>
          <a:p>
            <a:r>
              <a:rPr lang="en-US" sz="3200" dirty="0" smtClean="0"/>
              <a:t>Apostolic – </a:t>
            </a:r>
            <a:r>
              <a:rPr lang="en-US" sz="2200" dirty="0" smtClean="0">
                <a:solidFill>
                  <a:schemeClr val="tx1">
                    <a:lumMod val="65000"/>
                  </a:schemeClr>
                </a:solidFill>
              </a:rPr>
              <a:t>Ephesians 2:19-20, Luke 10:16</a:t>
            </a:r>
            <a:endParaRPr lang="en-US" sz="3200" dirty="0" smtClean="0">
              <a:solidFill>
                <a:schemeClr val="tx1">
                  <a:lumMod val="65000"/>
                </a:schemeClr>
              </a:solidFill>
            </a:endParaRPr>
          </a:p>
        </p:txBody>
      </p:sp>
      <p:pic>
        <p:nvPicPr>
          <p:cNvPr id="3074" name="Picture 2" descr="http://farm3.staticflickr.com/2120/2221326860_89ebdf1abb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82641"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atholic-kazakhstan.org/Credo/2001/p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089528"/>
            <a:ext cx="3200400" cy="376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sagraas.com/blog/wp-content/uploads/2012/06/passion-e13393013815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0400"/>
            <a:ext cx="5715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228600"/>
            <a:ext cx="4038601" cy="1939565"/>
          </a:xfrm>
        </p:spPr>
        <p:txBody>
          <a:bodyPr/>
          <a:lstStyle/>
          <a:p>
            <a:pPr algn="ctr"/>
            <a:r>
              <a:rPr lang="en-US" dirty="0" smtClean="0"/>
              <a:t>The Body of CHRIST</a:t>
            </a:r>
            <a:endParaRPr lang="en-US" dirty="0"/>
          </a:p>
        </p:txBody>
      </p:sp>
      <p:sp>
        <p:nvSpPr>
          <p:cNvPr id="3" name="Content Placeholder 2"/>
          <p:cNvSpPr>
            <a:spLocks noGrp="1"/>
          </p:cNvSpPr>
          <p:nvPr>
            <p:ph sz="quarter" idx="13"/>
          </p:nvPr>
        </p:nvSpPr>
        <p:spPr>
          <a:xfrm>
            <a:off x="4953000" y="0"/>
            <a:ext cx="4191000" cy="4495800"/>
          </a:xfrm>
        </p:spPr>
        <p:txBody>
          <a:bodyPr>
            <a:normAutofit/>
          </a:bodyPr>
          <a:lstStyle/>
          <a:p>
            <a:r>
              <a:rPr lang="en-US" sz="3200" dirty="0" smtClean="0"/>
              <a:t>Communion with Jesus</a:t>
            </a:r>
          </a:p>
          <a:p>
            <a:r>
              <a:rPr lang="en-US" sz="3200" dirty="0" smtClean="0"/>
              <a:t>One Body</a:t>
            </a:r>
          </a:p>
          <a:p>
            <a:r>
              <a:rPr lang="en-US" sz="3200" dirty="0" smtClean="0"/>
              <a:t>Christ as the Head</a:t>
            </a:r>
          </a:p>
          <a:p>
            <a:r>
              <a:rPr lang="en-US" sz="3200" dirty="0" smtClean="0"/>
              <a:t>Bride of Christ</a:t>
            </a:r>
          </a:p>
          <a:p>
            <a:r>
              <a:rPr lang="en-US" sz="3200" dirty="0" smtClean="0"/>
              <a:t>The New Temple</a:t>
            </a:r>
          </a:p>
          <a:p>
            <a:r>
              <a:rPr lang="en-US" sz="3200" dirty="0" smtClean="0"/>
              <a:t>Communion of Saints</a:t>
            </a:r>
          </a:p>
        </p:txBody>
      </p:sp>
    </p:spTree>
    <p:extLst>
      <p:ext uri="{BB962C8B-B14F-4D97-AF65-F5344CB8AC3E}">
        <p14:creationId xmlns:p14="http://schemas.microsoft.com/office/powerpoint/2010/main" val="16575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969371"/>
            <a:ext cx="7924800" cy="1143000"/>
          </a:xfrm>
        </p:spPr>
        <p:txBody>
          <a:bodyPr/>
          <a:lstStyle/>
          <a:p>
            <a:r>
              <a:rPr lang="en-US" dirty="0" smtClean="0"/>
              <a:t>The Word of God</a:t>
            </a:r>
            <a:endParaRPr lang="en-US" dirty="0"/>
          </a:p>
        </p:txBody>
      </p:sp>
      <p:pic>
        <p:nvPicPr>
          <p:cNvPr id="3074" name="Picture 2" descr="http://www.aschristintended.com/wp-content/uploads/2012/02/Caravaggio_St.-Jerome-1024x7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6858000" cy="49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918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4800" y="381000"/>
            <a:ext cx="8610600" cy="1828800"/>
          </a:xfrm>
        </p:spPr>
        <p:txBody>
          <a:bodyPr>
            <a:normAutofit/>
          </a:bodyPr>
          <a:lstStyle/>
          <a:p>
            <a:pPr marL="0" indent="0">
              <a:buNone/>
            </a:pPr>
            <a:r>
              <a:rPr lang="en-US" sz="2300" dirty="0"/>
              <a:t>“Go into the whole world and proclaim the gospel to every creature. Whoever believes and is baptized will be saved; whoever does not believe will be condemned</a:t>
            </a:r>
            <a:r>
              <a:rPr lang="en-US" sz="2300" dirty="0" smtClean="0"/>
              <a:t>.”</a:t>
            </a:r>
            <a:endParaRPr lang="en-US" dirty="0" smtClean="0"/>
          </a:p>
          <a:p>
            <a:pPr marL="0" indent="0" algn="r">
              <a:buNone/>
            </a:pPr>
            <a:r>
              <a:rPr lang="en-US" sz="3300" b="1" i="1" dirty="0" smtClean="0"/>
              <a:t>- Mark 16:15-16</a:t>
            </a:r>
            <a:endParaRPr lang="en-US" sz="3300" b="1" i="1" dirty="0"/>
          </a:p>
        </p:txBody>
      </p:sp>
      <p:sp>
        <p:nvSpPr>
          <p:cNvPr id="4" name="Content Placeholder 2"/>
          <p:cNvSpPr txBox="1">
            <a:spLocks/>
          </p:cNvSpPr>
          <p:nvPr/>
        </p:nvSpPr>
        <p:spPr>
          <a:xfrm>
            <a:off x="304800" y="25146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“Whoever listens to you listens to me. Whoever rejects you rejects me. And whoever rejects me rejects the one who sent me.”</a:t>
            </a:r>
            <a:endParaRPr lang="en-US" dirty="0" smtClean="0"/>
          </a:p>
          <a:p>
            <a:pPr marL="0" indent="0" algn="r">
              <a:buFont typeface="Arial" pitchFamily="34" charset="0"/>
              <a:buNone/>
            </a:pPr>
            <a:r>
              <a:rPr lang="en-US" sz="3300" b="1" i="1" dirty="0" smtClean="0"/>
              <a:t>- Luke 10:16</a:t>
            </a:r>
            <a:endParaRPr lang="en-US" sz="3300" b="1" i="1" dirty="0"/>
          </a:p>
        </p:txBody>
      </p:sp>
      <p:sp>
        <p:nvSpPr>
          <p:cNvPr id="5" name="Content Placeholder 2"/>
          <p:cNvSpPr txBox="1">
            <a:spLocks/>
          </p:cNvSpPr>
          <p:nvPr/>
        </p:nvSpPr>
        <p:spPr>
          <a:xfrm>
            <a:off x="304800" y="44958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“Therefore, brothers, stand firm and hold fast to the traditions that you were taught, either by an oral statement or by a letter of ours</a:t>
            </a:r>
            <a:r>
              <a:rPr lang="en-US" sz="2300" dirty="0" smtClean="0"/>
              <a:t>.”</a:t>
            </a:r>
            <a:endParaRPr lang="en-US" dirty="0" smtClean="0"/>
          </a:p>
          <a:p>
            <a:pPr marL="0" indent="0" algn="r">
              <a:buFont typeface="Arial" pitchFamily="34" charset="0"/>
              <a:buNone/>
            </a:pPr>
            <a:r>
              <a:rPr lang="en-US" sz="3300" b="1" i="1" dirty="0" smtClean="0"/>
              <a:t>- 2 Thessalonians 2:15</a:t>
            </a:r>
            <a:endParaRPr lang="en-US" sz="3300" b="1" i="1" dirty="0"/>
          </a:p>
        </p:txBody>
      </p:sp>
    </p:spTree>
    <p:extLst>
      <p:ext uri="{BB962C8B-B14F-4D97-AF65-F5344CB8AC3E}">
        <p14:creationId xmlns:p14="http://schemas.microsoft.com/office/powerpoint/2010/main" val="3548979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i="1" cap="none" dirty="0" smtClean="0"/>
              <a:t>ἀπόστολος</a:t>
            </a:r>
            <a:r>
              <a:rPr lang="en-US" sz="3200" b="1" i="1" cap="none" dirty="0" smtClean="0"/>
              <a:t> (Apostle)</a:t>
            </a:r>
            <a:r>
              <a:rPr lang="en-US" sz="3200" b="1" i="1" cap="none" dirty="0"/>
              <a:t/>
            </a:r>
            <a:br>
              <a:rPr lang="en-US" sz="3200" b="1" i="1" cap="none" dirty="0"/>
            </a:br>
            <a:endParaRPr lang="en-US" cap="none" dirty="0"/>
          </a:p>
        </p:txBody>
      </p:sp>
      <p:sp>
        <p:nvSpPr>
          <p:cNvPr id="3" name="Content Placeholder 2"/>
          <p:cNvSpPr>
            <a:spLocks noGrp="1"/>
          </p:cNvSpPr>
          <p:nvPr>
            <p:ph sz="quarter" idx="13"/>
          </p:nvPr>
        </p:nvSpPr>
        <p:spPr/>
        <p:txBody>
          <a:bodyPr/>
          <a:lstStyle/>
          <a:p>
            <a:pPr marL="0" indent="0">
              <a:buNone/>
            </a:pPr>
            <a:r>
              <a:rPr lang="en-US" sz="2400" b="1" dirty="0" smtClean="0"/>
              <a:t>Transliteration</a:t>
            </a:r>
            <a:r>
              <a:rPr lang="en-US" sz="2400" dirty="0"/>
              <a:t>: </a:t>
            </a:r>
            <a:r>
              <a:rPr lang="en-US" sz="2400" dirty="0" smtClean="0"/>
              <a:t>	</a:t>
            </a:r>
            <a:r>
              <a:rPr lang="en-US" sz="2400" dirty="0" err="1" smtClean="0"/>
              <a:t>apostolos</a:t>
            </a:r>
            <a:endParaRPr lang="en-US" sz="2400" dirty="0" smtClean="0"/>
          </a:p>
          <a:p>
            <a:pPr marL="0" indent="0">
              <a:buNone/>
            </a:pPr>
            <a:r>
              <a:rPr lang="en-US" sz="2400" b="1" dirty="0" smtClean="0"/>
              <a:t>English</a:t>
            </a:r>
            <a:r>
              <a:rPr lang="en-US" sz="2400" dirty="0" smtClean="0"/>
              <a:t>:		Apostle</a:t>
            </a:r>
            <a:endParaRPr lang="en-US" sz="2400" dirty="0"/>
          </a:p>
          <a:p>
            <a:pPr marL="0" indent="0">
              <a:buNone/>
            </a:pPr>
            <a:r>
              <a:rPr lang="en-US" sz="2400" b="1" dirty="0" smtClean="0"/>
              <a:t>Definition</a:t>
            </a:r>
            <a:r>
              <a:rPr lang="en-US" sz="2400" dirty="0"/>
              <a:t>: </a:t>
            </a:r>
            <a:endParaRPr lang="en-US" sz="2400" dirty="0" smtClean="0"/>
          </a:p>
          <a:p>
            <a:pPr marL="0" indent="0">
              <a:buNone/>
            </a:pPr>
            <a:r>
              <a:rPr lang="en-US" sz="2400" dirty="0" smtClean="0"/>
              <a:t>A </a:t>
            </a:r>
            <a:r>
              <a:rPr lang="en-US" sz="2400" dirty="0"/>
              <a:t>messenger, envoy, delegate, one commissioned by another to represent him in some </a:t>
            </a:r>
            <a:r>
              <a:rPr lang="en-US" sz="2400" dirty="0" smtClean="0"/>
              <a:t>way</a:t>
            </a:r>
            <a:endParaRPr lang="en-US" sz="2400" dirty="0"/>
          </a:p>
        </p:txBody>
      </p:sp>
    </p:spTree>
    <p:extLst>
      <p:ext uri="{BB962C8B-B14F-4D97-AF65-F5344CB8AC3E}">
        <p14:creationId xmlns:p14="http://schemas.microsoft.com/office/powerpoint/2010/main" val="2836900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6"/>
            <a:ext cx="4572000" cy="1750243"/>
          </a:xfrm>
        </p:spPr>
        <p:txBody>
          <a:bodyPr/>
          <a:lstStyle/>
          <a:p>
            <a:r>
              <a:rPr lang="en-US" dirty="0" smtClean="0"/>
              <a:t>Tradition </a:t>
            </a:r>
            <a:br>
              <a:rPr lang="en-US" dirty="0" smtClean="0"/>
            </a:br>
            <a:r>
              <a:rPr lang="en-US" dirty="0" smtClean="0"/>
              <a:t>and </a:t>
            </a:r>
            <a:br>
              <a:rPr lang="en-US" dirty="0" smtClean="0"/>
            </a:br>
            <a:r>
              <a:rPr lang="en-US" dirty="0" smtClean="0"/>
              <a:t>Apostolic Authority</a:t>
            </a:r>
            <a:endParaRPr lang="en-US" dirty="0"/>
          </a:p>
        </p:txBody>
      </p:sp>
      <p:sp>
        <p:nvSpPr>
          <p:cNvPr id="3" name="Content Placeholder 2"/>
          <p:cNvSpPr>
            <a:spLocks noGrp="1"/>
          </p:cNvSpPr>
          <p:nvPr>
            <p:ph sz="quarter" idx="13"/>
          </p:nvPr>
        </p:nvSpPr>
        <p:spPr>
          <a:xfrm>
            <a:off x="5029200" y="990600"/>
            <a:ext cx="4819611" cy="1600200"/>
          </a:xfrm>
        </p:spPr>
        <p:txBody>
          <a:bodyPr>
            <a:noAutofit/>
          </a:bodyPr>
          <a:lstStyle/>
          <a:p>
            <a:r>
              <a:rPr lang="en-US" sz="2800" dirty="0" smtClean="0"/>
              <a:t>Seat of Moses</a:t>
            </a:r>
          </a:p>
          <a:p>
            <a:r>
              <a:rPr lang="en-US" sz="2800" dirty="0" smtClean="0"/>
              <a:t>Keys to Loose and Bind</a:t>
            </a:r>
          </a:p>
          <a:p>
            <a:r>
              <a:rPr lang="en-US" sz="2800" dirty="0" smtClean="0"/>
              <a:t>Infallibility</a:t>
            </a:r>
            <a:endParaRPr lang="en-US" sz="2800" dirty="0"/>
          </a:p>
        </p:txBody>
      </p:sp>
      <p:pic>
        <p:nvPicPr>
          <p:cNvPr id="4098" name="Picture 2" descr="http://1.bp.blogspot.com/_-Qnopyq_sDE/TKOME6fcjNI/AAAAAAAAAKo/LqQixoevSIE/s1600/image82394385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895600"/>
            <a:ext cx="6028758"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 y="2714136"/>
            <a:ext cx="3657600" cy="2514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sz="2800" dirty="0" smtClean="0"/>
              <a:t>Magisterium</a:t>
            </a:r>
          </a:p>
          <a:p>
            <a:r>
              <a:rPr lang="en-US" sz="2800" dirty="0" smtClean="0"/>
              <a:t>Dogma, </a:t>
            </a:r>
            <a:br>
              <a:rPr lang="en-US" sz="2800" dirty="0" smtClean="0"/>
            </a:br>
            <a:r>
              <a:rPr lang="en-US" sz="2800" dirty="0" smtClean="0"/>
              <a:t>   Doctrine, </a:t>
            </a:r>
            <a:br>
              <a:rPr lang="en-US" sz="2800" dirty="0" smtClean="0"/>
            </a:br>
            <a:r>
              <a:rPr lang="en-US" sz="2800" dirty="0" smtClean="0"/>
              <a:t>      and Discipline</a:t>
            </a:r>
          </a:p>
          <a:p>
            <a:endParaRPr lang="en-US" sz="2800" dirty="0"/>
          </a:p>
        </p:txBody>
      </p:sp>
    </p:spTree>
    <p:extLst>
      <p:ext uri="{BB962C8B-B14F-4D97-AF65-F5344CB8AC3E}">
        <p14:creationId xmlns:p14="http://schemas.microsoft.com/office/powerpoint/2010/main" val="13635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thumb/6/6a/Illuminated.bible.arp.jpg/1280px-Illuminated.bible.arp.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73000" contrast="-10000"/>
                    </a14:imgEffect>
                  </a14:imgLayer>
                </a14:imgProps>
              </a:ext>
              <a:ext uri="{28A0092B-C50C-407E-A947-70E740481C1C}">
                <a14:useLocalDpi xmlns:a14="http://schemas.microsoft.com/office/drawing/2010/main" val="0"/>
              </a:ext>
            </a:extLst>
          </a:blip>
          <a:srcRect/>
          <a:stretch>
            <a:fillRect/>
          </a:stretch>
        </p:blipFill>
        <p:spPr bwMode="auto">
          <a:xfrm>
            <a:off x="0" y="5498"/>
            <a:ext cx="9165308" cy="685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52800" y="381000"/>
            <a:ext cx="5105400" cy="762000"/>
          </a:xfrm>
        </p:spPr>
        <p:txBody>
          <a:bodyPr/>
          <a:lstStyle/>
          <a:p>
            <a:r>
              <a:rPr lang="en-US" sz="4000" dirty="0" smtClean="0">
                <a:effectLst>
                  <a:glow rad="228600">
                    <a:schemeClr val="accent1">
                      <a:satMod val="175000"/>
                      <a:alpha val="40000"/>
                    </a:schemeClr>
                  </a:glow>
                  <a:outerShdw blurRad="50800" dist="38100" dir="8100000" algn="tr" rotWithShape="0">
                    <a:prstClr val="black">
                      <a:alpha val="40000"/>
                    </a:prstClr>
                  </a:outerShdw>
                </a:effectLst>
              </a:rPr>
              <a:t>Sacred SCRIPTURE</a:t>
            </a:r>
            <a:endParaRPr lang="en-US" sz="4000" dirty="0">
              <a:effectLst>
                <a:glow rad="228600">
                  <a:schemeClr val="accent1">
                    <a:satMod val="175000"/>
                    <a:alpha val="40000"/>
                  </a:schemeClr>
                </a:glow>
                <a:outerShdw blurRad="50800" dist="38100" dir="8100000" algn="tr" rotWithShape="0">
                  <a:prstClr val="black">
                    <a:alpha val="40000"/>
                  </a:prstClr>
                </a:outerShdw>
              </a:effectLst>
            </a:endParaRPr>
          </a:p>
        </p:txBody>
      </p:sp>
      <p:sp>
        <p:nvSpPr>
          <p:cNvPr id="3" name="Content Placeholder 2"/>
          <p:cNvSpPr>
            <a:spLocks noGrp="1"/>
          </p:cNvSpPr>
          <p:nvPr>
            <p:ph sz="quarter" idx="13"/>
          </p:nvPr>
        </p:nvSpPr>
        <p:spPr>
          <a:xfrm>
            <a:off x="620254" y="1981200"/>
            <a:ext cx="7924800" cy="4419600"/>
          </a:xfrm>
        </p:spPr>
        <p:txBody>
          <a:bodyPr>
            <a:normAutofit fontScale="92500" lnSpcReduction="10000"/>
          </a:bodyPr>
          <a:lstStyle/>
          <a:p>
            <a:r>
              <a:rPr lang="en-US" sz="3600" dirty="0" smtClean="0"/>
              <a:t>Development of Canon</a:t>
            </a:r>
          </a:p>
          <a:p>
            <a:r>
              <a:rPr lang="en-US" sz="3600" dirty="0" smtClean="0"/>
              <a:t>Rejected holy Documents</a:t>
            </a:r>
          </a:p>
          <a:p>
            <a:r>
              <a:rPr lang="en-US" sz="3600" dirty="0" smtClean="0"/>
              <a:t>Apocrypha</a:t>
            </a:r>
          </a:p>
          <a:p>
            <a:r>
              <a:rPr lang="en-US" sz="3600" dirty="0" smtClean="0"/>
              <a:t>Vulgate</a:t>
            </a:r>
          </a:p>
          <a:p>
            <a:r>
              <a:rPr lang="en-US" sz="3600" dirty="0" smtClean="0"/>
              <a:t>Synods of Hippo and Carthage (A.D. 393-419)</a:t>
            </a:r>
          </a:p>
          <a:p>
            <a:r>
              <a:rPr lang="en-US" sz="3600" dirty="0" smtClean="0"/>
              <a:t>Council of Florence – A.D. 1442</a:t>
            </a:r>
          </a:p>
          <a:p>
            <a:r>
              <a:rPr lang="en-US" sz="3600" dirty="0" smtClean="0"/>
              <a:t>Council of Trent – A.D. 1546 – infallibly defined</a:t>
            </a:r>
          </a:p>
        </p:txBody>
      </p:sp>
      <p:sp>
        <p:nvSpPr>
          <p:cNvPr id="4" name="Rectangle 3"/>
          <p:cNvSpPr/>
          <p:nvPr/>
        </p:nvSpPr>
        <p:spPr>
          <a:xfrm>
            <a:off x="304800" y="1219200"/>
            <a:ext cx="8610600" cy="584775"/>
          </a:xfrm>
          <a:prstGeom prst="rect">
            <a:avLst/>
          </a:prstGeom>
        </p:spPr>
        <p:txBody>
          <a:bodyPr wrap="square">
            <a:spAutoFit/>
          </a:bodyPr>
          <a:lstStyle/>
          <a:p>
            <a:r>
              <a:rPr lang="en-US" sz="3200" dirty="0"/>
              <a:t>A super brief </a:t>
            </a:r>
            <a:r>
              <a:rPr lang="en-US" sz="3200" dirty="0" smtClean="0"/>
              <a:t>history of </a:t>
            </a:r>
            <a:r>
              <a:rPr lang="en-US" sz="3200" dirty="0"/>
              <a:t>the Bible:</a:t>
            </a:r>
          </a:p>
        </p:txBody>
      </p:sp>
    </p:spTree>
    <p:extLst>
      <p:ext uri="{BB962C8B-B14F-4D97-AF65-F5344CB8AC3E}">
        <p14:creationId xmlns:p14="http://schemas.microsoft.com/office/powerpoint/2010/main" val="99456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7010400" cy="762000"/>
          </a:xfrm>
        </p:spPr>
        <p:txBody>
          <a:bodyPr/>
          <a:lstStyle/>
          <a:p>
            <a:r>
              <a:rPr lang="en-US" sz="4000" dirty="0" smtClean="0">
                <a:effectLst/>
              </a:rPr>
              <a:t>Usefulness of Scripture</a:t>
            </a:r>
            <a:endParaRPr lang="en-US" sz="4000" dirty="0">
              <a:effectLst>
                <a:outerShdw blurRad="50800" dist="38100" dir="8100000" algn="tr" rotWithShape="0">
                  <a:prstClr val="black">
                    <a:alpha val="40000"/>
                  </a:prstClr>
                </a:outerShdw>
              </a:effectLst>
            </a:endParaRPr>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1827401"/>
            <a:ext cx="5410200" cy="4031873"/>
          </a:xfrm>
          <a:prstGeom prst="rect">
            <a:avLst/>
          </a:prstGeom>
        </p:spPr>
        <p:txBody>
          <a:bodyPr wrap="square">
            <a:spAutoFit/>
          </a:bodyPr>
          <a:lstStyle/>
          <a:p>
            <a:r>
              <a:rPr lang="en-US" sz="3200" dirty="0"/>
              <a:t>All scripture is inspired by God and profitable for teaching, for reproof, for correction, and for training in righteousness, 17 that the man of God may be complete, equipped for every good work</a:t>
            </a:r>
            <a:r>
              <a:rPr lang="en-US" sz="3200" dirty="0" smtClean="0"/>
              <a:t>.</a:t>
            </a:r>
          </a:p>
          <a:p>
            <a:endParaRPr lang="en-US" sz="3200" dirty="0"/>
          </a:p>
          <a:p>
            <a:pPr algn="r"/>
            <a:r>
              <a:rPr lang="en-US" sz="3200" dirty="0" smtClean="0"/>
              <a:t>2 </a:t>
            </a:r>
            <a:r>
              <a:rPr lang="en-US" sz="3200" dirty="0"/>
              <a:t>Tim </a:t>
            </a:r>
            <a:r>
              <a:rPr lang="en-US" sz="3200" dirty="0" smtClean="0"/>
              <a:t>3:16-17</a:t>
            </a:r>
            <a:endParaRPr lang="en-US" sz="3200" dirty="0"/>
          </a:p>
        </p:txBody>
      </p:sp>
    </p:spTree>
    <p:extLst>
      <p:ext uri="{BB962C8B-B14F-4D97-AF65-F5344CB8AC3E}">
        <p14:creationId xmlns:p14="http://schemas.microsoft.com/office/powerpoint/2010/main" val="8138020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381000"/>
            <a:ext cx="5105400" cy="762000"/>
          </a:xfrm>
        </p:spPr>
        <p:txBody>
          <a:bodyPr/>
          <a:lstStyle/>
          <a:p>
            <a:r>
              <a:rPr lang="en-US" sz="4000" dirty="0" smtClean="0">
                <a:effectLst/>
              </a:rPr>
              <a:t>Sacred</a:t>
            </a:r>
            <a:r>
              <a:rPr lang="en-US" sz="4000" dirty="0" smtClean="0">
                <a:effectLst>
                  <a:outerShdw blurRad="50800" dist="38100" dir="8100000" algn="tr" rotWithShape="0">
                    <a:prstClr val="black">
                      <a:alpha val="40000"/>
                    </a:prstClr>
                  </a:outerShdw>
                </a:effectLst>
              </a:rPr>
              <a:t> SCRIPTURE</a:t>
            </a:r>
            <a:endParaRPr lang="en-US" sz="4000" dirty="0">
              <a:effectLst>
                <a:outerShdw blurRad="50800" dist="38100" dir="8100000" algn="tr" rotWithShape="0">
                  <a:prstClr val="black">
                    <a:alpha val="40000"/>
                  </a:prstClr>
                </a:outerShdw>
              </a:effectLst>
            </a:endParaRPr>
          </a:p>
        </p:txBody>
      </p:sp>
      <p:sp>
        <p:nvSpPr>
          <p:cNvPr id="5" name="Rectangle 4"/>
          <p:cNvSpPr/>
          <p:nvPr/>
        </p:nvSpPr>
        <p:spPr>
          <a:xfrm>
            <a:off x="4487159" y="1723697"/>
            <a:ext cx="4572000" cy="4401205"/>
          </a:xfrm>
          <a:prstGeom prst="rect">
            <a:avLst/>
          </a:prstGeom>
        </p:spPr>
        <p:txBody>
          <a:bodyPr wrap="square">
            <a:spAutoFit/>
          </a:bodyPr>
          <a:lstStyle/>
          <a:p>
            <a:r>
              <a:rPr lang="en-US" sz="2800" dirty="0"/>
              <a:t>In Sacred Scripture, the Church constantly finds her nourishment and her strength, for she welcomes it not as a human word, “but as what it really is, the word of God.” “In the sacred books, the Father who is in heaven comes lovingly to meet his children, and talks with them</a:t>
            </a:r>
            <a:r>
              <a:rPr lang="en-US" sz="2800" dirty="0" smtClean="0"/>
              <a:t>.“</a:t>
            </a:r>
          </a:p>
          <a:p>
            <a:pPr algn="r"/>
            <a:r>
              <a:rPr lang="en-US" sz="2800" dirty="0" smtClean="0"/>
              <a:t>~ CCC 104</a:t>
            </a:r>
            <a:endParaRPr lang="en-US" sz="2800" dirty="0"/>
          </a:p>
        </p:txBody>
      </p:sp>
      <p:pic>
        <p:nvPicPr>
          <p:cNvPr id="2050" name="Picture 2" descr="http://3.bp.blogspot.com/-TNOJgfHcaRU/TwreViXwN3I/AAAAAAAABII/HsyPPmWz9BM/s1600/Benedict_verbum_domini_fro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6" y="37338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18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381000"/>
            <a:ext cx="6096000" cy="762000"/>
          </a:xfrm>
        </p:spPr>
        <p:txBody>
          <a:bodyPr/>
          <a:lstStyle/>
          <a:p>
            <a:r>
              <a:rPr lang="en-US" sz="4000" dirty="0" smtClean="0">
                <a:effectLst/>
              </a:rPr>
              <a:t>SENSES OF SCRIPTURE</a:t>
            </a:r>
            <a:endParaRPr lang="en-US" sz="4000" dirty="0">
              <a:effectLst/>
            </a:endParaRPr>
          </a:p>
        </p:txBody>
      </p:sp>
      <p:sp>
        <p:nvSpPr>
          <p:cNvPr id="3" name="Content Placeholder 2"/>
          <p:cNvSpPr>
            <a:spLocks noGrp="1"/>
          </p:cNvSpPr>
          <p:nvPr>
            <p:ph sz="quarter" idx="13"/>
          </p:nvPr>
        </p:nvSpPr>
        <p:spPr>
          <a:xfrm>
            <a:off x="304800" y="1219200"/>
            <a:ext cx="5257800" cy="3733800"/>
          </a:xfrm>
        </p:spPr>
        <p:txBody>
          <a:bodyPr>
            <a:normAutofit/>
          </a:bodyPr>
          <a:lstStyle/>
          <a:p>
            <a:r>
              <a:rPr lang="en-US" sz="3600" dirty="0" smtClean="0"/>
              <a:t>Literal </a:t>
            </a:r>
            <a:r>
              <a:rPr lang="en-US" sz="2800" i="1" dirty="0" smtClean="0">
                <a:solidFill>
                  <a:schemeClr val="tx1">
                    <a:lumMod val="65000"/>
                  </a:schemeClr>
                </a:solidFill>
              </a:rPr>
              <a:t>(not literalistic!)</a:t>
            </a:r>
          </a:p>
          <a:p>
            <a:r>
              <a:rPr lang="en-US" sz="3600" dirty="0" smtClean="0"/>
              <a:t>Spiritual</a:t>
            </a:r>
          </a:p>
          <a:p>
            <a:pPr lvl="1"/>
            <a:r>
              <a:rPr lang="en-US" sz="3600" dirty="0" smtClean="0"/>
              <a:t>Allegorical</a:t>
            </a:r>
          </a:p>
          <a:p>
            <a:pPr lvl="1"/>
            <a:r>
              <a:rPr lang="en-US" sz="3600" dirty="0" smtClean="0"/>
              <a:t>Moral</a:t>
            </a:r>
          </a:p>
          <a:p>
            <a:pPr lvl="1"/>
            <a:r>
              <a:rPr lang="en-US" sz="3600" dirty="0" smtClean="0"/>
              <a:t>Anagogical</a:t>
            </a:r>
          </a:p>
          <a:p>
            <a:endParaRPr lang="en-US" sz="3600" dirty="0"/>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8559" y="5257800"/>
            <a:ext cx="7772400" cy="1015663"/>
          </a:xfrm>
          <a:prstGeom prst="rect">
            <a:avLst/>
          </a:prstGeom>
        </p:spPr>
        <p:txBody>
          <a:bodyPr wrap="square">
            <a:spAutoFit/>
          </a:bodyPr>
          <a:lstStyle/>
          <a:p>
            <a:r>
              <a:rPr lang="en-US" sz="2000" dirty="0"/>
              <a:t>But I would not believe in the Gospel, had not the authority of the Catholic Church already moved me</a:t>
            </a:r>
            <a:r>
              <a:rPr lang="en-US" sz="2000" dirty="0" smtClean="0"/>
              <a:t>.</a:t>
            </a:r>
          </a:p>
          <a:p>
            <a:pPr algn="r"/>
            <a:r>
              <a:rPr lang="en-US" sz="2000" dirty="0" smtClean="0"/>
              <a:t>~ St. Augustine of Hippo  A.D. 397</a:t>
            </a:r>
            <a:endParaRPr lang="en-US" sz="2000" dirty="0"/>
          </a:p>
        </p:txBody>
      </p:sp>
    </p:spTree>
    <p:extLst>
      <p:ext uri="{BB962C8B-B14F-4D97-AF65-F5344CB8AC3E}">
        <p14:creationId xmlns:p14="http://schemas.microsoft.com/office/powerpoint/2010/main" val="3713557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jrbriggs.com/wp-content/uploads/2010/11/O_Come_Holy_Spirit_by_LordShadowblad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1575" y="-786"/>
            <a:ext cx="4572000" cy="4239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609601"/>
            <a:ext cx="4495800" cy="533400"/>
          </a:xfrm>
        </p:spPr>
        <p:txBody>
          <a:bodyPr/>
          <a:lstStyle/>
          <a:p>
            <a:r>
              <a:rPr lang="en-US" dirty="0" smtClean="0"/>
              <a:t>BEGIN WITH Prayer…</a:t>
            </a:r>
            <a:endParaRPr lang="en-US" dirty="0"/>
          </a:p>
        </p:txBody>
      </p:sp>
      <p:sp>
        <p:nvSpPr>
          <p:cNvPr id="4" name="Rectangle 3"/>
          <p:cNvSpPr/>
          <p:nvPr/>
        </p:nvSpPr>
        <p:spPr>
          <a:xfrm>
            <a:off x="228600" y="4238976"/>
            <a:ext cx="7924800" cy="2246769"/>
          </a:xfrm>
          <a:prstGeom prst="rect">
            <a:avLst/>
          </a:prstGeom>
        </p:spPr>
        <p:txBody>
          <a:bodyPr wrap="square">
            <a:spAutoFit/>
          </a:bodyPr>
          <a:lstStyle/>
          <a:p>
            <a:r>
              <a:rPr lang="en-US" sz="2800" dirty="0" smtClean="0"/>
              <a:t>O</a:t>
            </a:r>
            <a:r>
              <a:rPr lang="en-US" sz="2800" dirty="0"/>
              <a:t>, God, who by the light of the Holy Spirit, did instruct the hearts of the faithful, grant that by the power of the Holy Spirit we may be truly wise and courageous and ever enjoy His consolations. Through Christ Our Lord.  </a:t>
            </a:r>
            <a:endParaRPr lang="en-US" sz="2800" dirty="0" smtClean="0"/>
          </a:p>
          <a:p>
            <a:pPr algn="r"/>
            <a:r>
              <a:rPr lang="en-US" sz="2800" dirty="0" smtClean="0"/>
              <a:t>Amen.</a:t>
            </a:r>
            <a:endParaRPr lang="en-US" sz="2800" dirty="0"/>
          </a:p>
        </p:txBody>
      </p:sp>
      <p:sp>
        <p:nvSpPr>
          <p:cNvPr id="6" name="Rectangle 5"/>
          <p:cNvSpPr/>
          <p:nvPr/>
        </p:nvSpPr>
        <p:spPr>
          <a:xfrm>
            <a:off x="228600" y="1295400"/>
            <a:ext cx="4246775" cy="2677656"/>
          </a:xfrm>
          <a:prstGeom prst="rect">
            <a:avLst/>
          </a:prstGeom>
        </p:spPr>
        <p:txBody>
          <a:bodyPr wrap="square">
            <a:spAutoFit/>
          </a:bodyPr>
          <a:lstStyle/>
          <a:p>
            <a:r>
              <a:rPr lang="en-US" sz="2800" dirty="0"/>
              <a:t>Come Holy Spirit, fill the hearts of your faithful and kindle in them the fire of your love. Send forth your Spirit and they shall be created. And You shall renew the face of the earth.</a:t>
            </a:r>
          </a:p>
        </p:txBody>
      </p:sp>
    </p:spTree>
    <p:extLst>
      <p:ext uri="{BB962C8B-B14F-4D97-AF65-F5344CB8AC3E}">
        <p14:creationId xmlns:p14="http://schemas.microsoft.com/office/powerpoint/2010/main" val="23983367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495800" cy="1143000"/>
          </a:xfrm>
        </p:spPr>
        <p:txBody>
          <a:bodyPr/>
          <a:lstStyle/>
          <a:p>
            <a:r>
              <a:rPr lang="en-US" dirty="0" smtClean="0"/>
              <a:t>CONCLUSION</a:t>
            </a:r>
            <a:endParaRPr lang="en-US" dirty="0"/>
          </a:p>
        </p:txBody>
      </p:sp>
      <p:sp>
        <p:nvSpPr>
          <p:cNvPr id="6" name="Rectangle 5"/>
          <p:cNvSpPr/>
          <p:nvPr/>
        </p:nvSpPr>
        <p:spPr>
          <a:xfrm>
            <a:off x="650449" y="4267200"/>
            <a:ext cx="8077200" cy="2246769"/>
          </a:xfrm>
          <a:prstGeom prst="rect">
            <a:avLst/>
          </a:prstGeom>
        </p:spPr>
        <p:txBody>
          <a:bodyPr wrap="square">
            <a:spAutoFit/>
          </a:bodyPr>
          <a:lstStyle/>
          <a:p>
            <a:r>
              <a:rPr lang="en-US" sz="2800" dirty="0"/>
              <a:t>The Church “forcefully and specifically exhorts all the Christian faithful … to learn ‘the surpassing knowledge of Jesus Christ,’ by frequent reading of the divine Scriptures. </a:t>
            </a:r>
            <a:r>
              <a:rPr lang="en-US" sz="2800" b="1" dirty="0">
                <a:solidFill>
                  <a:srgbClr val="00B0F0"/>
                </a:solidFill>
              </a:rPr>
              <a:t>‘Ignorance of the Scriptures is ignorance of Christ.’</a:t>
            </a:r>
            <a:r>
              <a:rPr lang="en-US" sz="2800" dirty="0"/>
              <a:t> </a:t>
            </a:r>
            <a:r>
              <a:rPr lang="en-US" sz="2800" dirty="0" smtClean="0"/>
              <a:t>”</a:t>
            </a:r>
          </a:p>
          <a:p>
            <a:pPr algn="r"/>
            <a:r>
              <a:rPr lang="en-US" sz="2800" dirty="0" smtClean="0"/>
              <a:t>~ CCC 133</a:t>
            </a:r>
            <a:endParaRPr lang="en-US" sz="2800" dirty="0"/>
          </a:p>
        </p:txBody>
      </p:sp>
      <p:sp>
        <p:nvSpPr>
          <p:cNvPr id="8" name="Content Placeholder 2"/>
          <p:cNvSpPr>
            <a:spLocks noGrp="1"/>
          </p:cNvSpPr>
          <p:nvPr>
            <p:ph sz="quarter" idx="13"/>
          </p:nvPr>
        </p:nvSpPr>
        <p:spPr>
          <a:xfrm>
            <a:off x="5105400" y="533400"/>
            <a:ext cx="3505200" cy="3048000"/>
          </a:xfrm>
        </p:spPr>
        <p:txBody>
          <a:bodyPr>
            <a:normAutofit fontScale="92500" lnSpcReduction="10000"/>
          </a:bodyPr>
          <a:lstStyle/>
          <a:p>
            <a:r>
              <a:rPr lang="en-US" sz="3600" dirty="0" smtClean="0"/>
              <a:t>Pray</a:t>
            </a:r>
          </a:p>
          <a:p>
            <a:r>
              <a:rPr lang="en-US" sz="3600" dirty="0" smtClean="0"/>
              <a:t>Sacraments</a:t>
            </a:r>
          </a:p>
          <a:p>
            <a:r>
              <a:rPr lang="en-US" sz="3600" dirty="0" smtClean="0"/>
              <a:t>Read Scripture</a:t>
            </a:r>
          </a:p>
          <a:p>
            <a:r>
              <a:rPr lang="en-US" sz="3600" dirty="0" smtClean="0"/>
              <a:t>Read the Church Fathers </a:t>
            </a:r>
          </a:p>
          <a:p>
            <a:endParaRPr lang="en-US" sz="3600" dirty="0"/>
          </a:p>
        </p:txBody>
      </p:sp>
    </p:spTree>
    <p:extLst>
      <p:ext uri="{BB962C8B-B14F-4D97-AF65-F5344CB8AC3E}">
        <p14:creationId xmlns:p14="http://schemas.microsoft.com/office/powerpoint/2010/main" val="28752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6400800" cy="1447800"/>
          </a:xfrm>
        </p:spPr>
        <p:txBody>
          <a:bodyPr/>
          <a:lstStyle/>
          <a:p>
            <a:r>
              <a:rPr lang="en-US" dirty="0" smtClean="0"/>
              <a:t>THE Unique Gospel of </a:t>
            </a:r>
            <a:br>
              <a:rPr lang="en-US" dirty="0" smtClean="0"/>
            </a:br>
            <a:r>
              <a:rPr lang="en-US" dirty="0" smtClean="0"/>
              <a:t>Jesus, The Christ</a:t>
            </a:r>
            <a:endParaRPr lang="en-US" dirty="0"/>
          </a:p>
        </p:txBody>
      </p:sp>
      <p:pic>
        <p:nvPicPr>
          <p:cNvPr id="1026" name="Picture 2" descr="http://farm4.staticflickr.com/3219/2295355354_e65354babd_z.jpg"/>
          <p:cNvPicPr>
            <a:picLocks noChangeAspect="1" noChangeArrowheads="1"/>
          </p:cNvPicPr>
          <p:nvPr/>
        </p:nvPicPr>
        <p:blipFill rotWithShape="1">
          <a:blip r:embed="rId3">
            <a:extLst>
              <a:ext uri="{28A0092B-C50C-407E-A947-70E740481C1C}">
                <a14:useLocalDpi xmlns:a14="http://schemas.microsoft.com/office/drawing/2010/main" val="0"/>
              </a:ext>
            </a:extLst>
          </a:blip>
          <a:srcRect l="7139" t="24764" r="6084" b="35567"/>
          <a:stretch/>
        </p:blipFill>
        <p:spPr bwMode="auto">
          <a:xfrm>
            <a:off x="3733800" y="343845"/>
            <a:ext cx="5289917" cy="181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09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798" y="2870409"/>
            <a:ext cx="4267202" cy="1143000"/>
          </a:xfrm>
        </p:spPr>
        <p:txBody>
          <a:bodyPr/>
          <a:lstStyle/>
          <a:p>
            <a:pPr algn="ctr"/>
            <a:r>
              <a:rPr lang="en-US" dirty="0" smtClean="0"/>
              <a:t>What IS GOD?</a:t>
            </a:r>
            <a:br>
              <a:rPr lang="en-US" dirty="0" smtClean="0"/>
            </a:br>
            <a:r>
              <a:rPr lang="en-US" dirty="0" smtClean="0"/>
              <a:t/>
            </a:r>
            <a:br>
              <a:rPr lang="en-US" dirty="0" smtClean="0"/>
            </a:br>
            <a:r>
              <a:rPr lang="en-US" dirty="0" smtClean="0"/>
              <a:t>Who is God?</a:t>
            </a:r>
            <a:endParaRPr lang="en-US" dirty="0"/>
          </a:p>
        </p:txBody>
      </p:sp>
      <p:pic>
        <p:nvPicPr>
          <p:cNvPr id="2050" name="Picture 2" descr="http://farm3.staticflickr.com/2032/2081446863_806e46a43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13"/>
            <a:ext cx="4876798" cy="685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88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4724400" cy="6186309"/>
          </a:xfrm>
          <a:prstGeom prst="rect">
            <a:avLst/>
          </a:prstGeom>
        </p:spPr>
        <p:txBody>
          <a:bodyPr wrap="square">
            <a:spAutoFit/>
          </a:bodyPr>
          <a:lstStyle/>
          <a:p>
            <a:r>
              <a:rPr lang="en-US" sz="3600" dirty="0"/>
              <a:t>“My argument against God was </a:t>
            </a:r>
            <a:r>
              <a:rPr lang="en-US" sz="3600" dirty="0" smtClean="0"/>
              <a:t>that </a:t>
            </a:r>
            <a:r>
              <a:rPr lang="en-US" sz="3600" dirty="0"/>
              <a:t>the universe seemed so cruel and unjust. </a:t>
            </a:r>
            <a:r>
              <a:rPr lang="en-US" sz="3600" dirty="0">
                <a:solidFill>
                  <a:srgbClr val="00B0F0"/>
                </a:solidFill>
              </a:rPr>
              <a:t>But how had I got this idea of just and unjust?</a:t>
            </a:r>
            <a:r>
              <a:rPr lang="en-US" sz="3600" dirty="0"/>
              <a:t> A man does not call a line crooked unless he has some idea of a straight line. What was I comparing this universe with when I called it unjust</a:t>
            </a:r>
            <a:r>
              <a:rPr lang="en-US" sz="3600" dirty="0" smtClean="0"/>
              <a:t>?”</a:t>
            </a:r>
            <a:endParaRPr lang="en-US" sz="3600" dirty="0"/>
          </a:p>
        </p:txBody>
      </p:sp>
      <p:pic>
        <p:nvPicPr>
          <p:cNvPr id="1026" name="Picture 2" descr="http://reprog.files.wordpress.com/2011/11/integratedlife-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27272"/>
            <a:ext cx="3962400" cy="32596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24575" y="3302835"/>
            <a:ext cx="4219425" cy="523220"/>
          </a:xfrm>
          <a:prstGeom prst="rect">
            <a:avLst/>
          </a:prstGeom>
        </p:spPr>
        <p:txBody>
          <a:bodyPr wrap="square">
            <a:spAutoFit/>
          </a:bodyPr>
          <a:lstStyle/>
          <a:p>
            <a:pPr algn="r"/>
            <a:r>
              <a:rPr lang="en-US" sz="2800" dirty="0" smtClean="0"/>
              <a:t>C.S</a:t>
            </a:r>
            <a:r>
              <a:rPr lang="en-US" sz="2800" dirty="0"/>
              <a:t>. Lewis, </a:t>
            </a:r>
            <a:r>
              <a:rPr lang="en-US" sz="2800" i="1" dirty="0"/>
              <a:t>Mere Christianity</a:t>
            </a:r>
            <a:endParaRPr lang="en-US" sz="2800" dirty="0"/>
          </a:p>
        </p:txBody>
      </p:sp>
    </p:spTree>
    <p:extLst>
      <p:ext uri="{BB962C8B-B14F-4D97-AF65-F5344CB8AC3E}">
        <p14:creationId xmlns:p14="http://schemas.microsoft.com/office/powerpoint/2010/main" val="1130092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4343400" cy="1143000"/>
          </a:xfrm>
        </p:spPr>
        <p:txBody>
          <a:bodyPr/>
          <a:lstStyle/>
          <a:p>
            <a:pPr algn="ctr"/>
            <a:r>
              <a:rPr lang="en-US" dirty="0" smtClean="0"/>
              <a:t>KNOWLEDGE OF THE </a:t>
            </a:r>
            <a:r>
              <a:rPr lang="en-US" b="1" i="1" dirty="0" smtClean="0">
                <a:solidFill>
                  <a:srgbClr val="92D050"/>
                </a:solidFill>
              </a:rPr>
              <a:t>EXISTENCE</a:t>
            </a:r>
            <a:r>
              <a:rPr lang="en-US" dirty="0" smtClean="0">
                <a:solidFill>
                  <a:srgbClr val="92D050"/>
                </a:solidFill>
              </a:rPr>
              <a:t> </a:t>
            </a:r>
            <a:r>
              <a:rPr lang="en-US" dirty="0" smtClean="0"/>
              <a:t>of God</a:t>
            </a:r>
            <a:endParaRPr lang="en-US" dirty="0"/>
          </a:p>
        </p:txBody>
      </p:sp>
      <p:sp>
        <p:nvSpPr>
          <p:cNvPr id="3" name="Content Placeholder 2"/>
          <p:cNvSpPr>
            <a:spLocks noGrp="1"/>
          </p:cNvSpPr>
          <p:nvPr>
            <p:ph sz="quarter" idx="13"/>
          </p:nvPr>
        </p:nvSpPr>
        <p:spPr>
          <a:xfrm>
            <a:off x="152400" y="2057400"/>
            <a:ext cx="4038600" cy="4289242"/>
          </a:xfrm>
        </p:spPr>
        <p:txBody>
          <a:bodyPr>
            <a:normAutofit/>
          </a:bodyPr>
          <a:lstStyle/>
          <a:p>
            <a:pPr marL="457200" indent="-457200">
              <a:buFont typeface="+mj-lt"/>
              <a:buAutoNum type="arabicPeriod"/>
            </a:pPr>
            <a:r>
              <a:rPr lang="en-US" sz="2400" dirty="0" smtClean="0"/>
              <a:t>Nature</a:t>
            </a:r>
          </a:p>
          <a:p>
            <a:pPr marL="457200" indent="-457200">
              <a:buFont typeface="+mj-lt"/>
              <a:buAutoNum type="arabicPeriod"/>
            </a:pPr>
            <a:r>
              <a:rPr lang="en-US" sz="2400" dirty="0" smtClean="0"/>
              <a:t>“Perfection”</a:t>
            </a:r>
          </a:p>
          <a:p>
            <a:pPr marL="457200" indent="-457200">
              <a:buFont typeface="+mj-lt"/>
              <a:buAutoNum type="arabicPeriod"/>
            </a:pPr>
            <a:r>
              <a:rPr lang="en-US" sz="2400" dirty="0" smtClean="0"/>
              <a:t>Change</a:t>
            </a:r>
          </a:p>
          <a:p>
            <a:pPr marL="457200" indent="-457200">
              <a:buFont typeface="+mj-lt"/>
              <a:buAutoNum type="arabicPeriod"/>
            </a:pPr>
            <a:r>
              <a:rPr lang="en-US" sz="2400" dirty="0" smtClean="0"/>
              <a:t>Causation</a:t>
            </a:r>
          </a:p>
          <a:p>
            <a:pPr marL="457200" indent="-457200">
              <a:buFont typeface="+mj-lt"/>
              <a:buAutoNum type="arabicPeriod"/>
            </a:pPr>
            <a:r>
              <a:rPr lang="en-US" sz="2400" dirty="0" smtClean="0"/>
              <a:t>Time and Contingency</a:t>
            </a:r>
          </a:p>
          <a:p>
            <a:pPr marL="457200" indent="-457200">
              <a:buFont typeface="+mj-lt"/>
              <a:buAutoNum type="arabicPeriod"/>
            </a:pPr>
            <a:r>
              <a:rPr lang="en-US" sz="2400" dirty="0" smtClean="0"/>
              <a:t>Morality</a:t>
            </a:r>
          </a:p>
          <a:p>
            <a:pPr marL="457200" indent="-457200">
              <a:buFont typeface="+mj-lt"/>
              <a:buAutoNum type="arabicPeriod"/>
            </a:pPr>
            <a:r>
              <a:rPr lang="en-US" sz="2400" dirty="0" smtClean="0"/>
              <a:t>Art &amp; Beauty</a:t>
            </a:r>
          </a:p>
          <a:p>
            <a:pPr marL="457200" indent="-457200">
              <a:buFont typeface="+mj-lt"/>
              <a:buAutoNum type="arabicPeriod"/>
            </a:pPr>
            <a:r>
              <a:rPr lang="en-US" sz="2400" dirty="0" smtClean="0"/>
              <a:t>Desire for Joy &amp; Happiness</a:t>
            </a:r>
          </a:p>
        </p:txBody>
      </p:sp>
      <p:pic>
        <p:nvPicPr>
          <p:cNvPr id="3080" name="Picture 8" descr="http://farm4.staticflickr.com/3278/2769553173_538470d894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8600"/>
            <a:ext cx="4657725" cy="60960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0" y="14478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Arguments for God’s Existence</a:t>
            </a:r>
          </a:p>
        </p:txBody>
      </p:sp>
    </p:spTree>
    <p:extLst>
      <p:ext uri="{BB962C8B-B14F-4D97-AF65-F5344CB8AC3E}">
        <p14:creationId xmlns:p14="http://schemas.microsoft.com/office/powerpoint/2010/main" val="267520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676400"/>
            <a:ext cx="8064500" cy="1569660"/>
          </a:xfrm>
          <a:prstGeom prst="rect">
            <a:avLst/>
          </a:prstGeom>
        </p:spPr>
        <p:txBody>
          <a:bodyPr wrap="square">
            <a:spAutoFit/>
          </a:bodyPr>
          <a:lstStyle/>
          <a:p>
            <a:r>
              <a:rPr lang="en-US" sz="3200" dirty="0"/>
              <a:t>"If I find in myself a desire which no experience in this world can satisfy, the most probable explanation is that </a:t>
            </a:r>
            <a:r>
              <a:rPr lang="en-US" sz="3200" dirty="0">
                <a:solidFill>
                  <a:srgbClr val="FFFF00"/>
                </a:solidFill>
              </a:rPr>
              <a:t>I was made for another world</a:t>
            </a:r>
            <a:r>
              <a:rPr lang="en-US" sz="3200" dirty="0" smtClean="0">
                <a:solidFill>
                  <a:srgbClr val="FFFF00"/>
                </a:solidFill>
              </a:rPr>
              <a:t>.</a:t>
            </a:r>
            <a:r>
              <a:rPr lang="en-US" sz="3200" dirty="0" smtClean="0"/>
              <a:t>"</a:t>
            </a:r>
            <a:endParaRPr lang="en-US" sz="3200" dirty="0"/>
          </a:p>
        </p:txBody>
      </p:sp>
      <p:sp>
        <p:nvSpPr>
          <p:cNvPr id="5" name="Rectangle 4"/>
          <p:cNvSpPr/>
          <p:nvPr/>
        </p:nvSpPr>
        <p:spPr>
          <a:xfrm>
            <a:off x="4267200" y="3810000"/>
            <a:ext cx="4219425" cy="523220"/>
          </a:xfrm>
          <a:prstGeom prst="rect">
            <a:avLst/>
          </a:prstGeom>
        </p:spPr>
        <p:txBody>
          <a:bodyPr wrap="none">
            <a:spAutoFit/>
          </a:bodyPr>
          <a:lstStyle/>
          <a:p>
            <a:pPr algn="r"/>
            <a:r>
              <a:rPr lang="en-US" sz="2800" dirty="0"/>
              <a:t>~ C.S. Lewis</a:t>
            </a:r>
            <a:r>
              <a:rPr lang="en-US" sz="2800" dirty="0" smtClean="0"/>
              <a:t>, </a:t>
            </a:r>
            <a:r>
              <a:rPr lang="en-US" sz="2800" i="1" dirty="0" smtClean="0"/>
              <a:t>Mere </a:t>
            </a:r>
            <a:r>
              <a:rPr lang="en-US" sz="2800" i="1" dirty="0"/>
              <a:t>Christianity</a:t>
            </a:r>
            <a:endParaRPr lang="en-US" sz="2800" dirty="0"/>
          </a:p>
        </p:txBody>
      </p:sp>
    </p:spTree>
    <p:extLst>
      <p:ext uri="{BB962C8B-B14F-4D97-AF65-F5344CB8AC3E}">
        <p14:creationId xmlns:p14="http://schemas.microsoft.com/office/powerpoint/2010/main" val="288803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94" y="198438"/>
            <a:ext cx="4343400" cy="1143000"/>
          </a:xfrm>
        </p:spPr>
        <p:txBody>
          <a:bodyPr/>
          <a:lstStyle/>
          <a:p>
            <a:pPr algn="ctr"/>
            <a:r>
              <a:rPr lang="en-US" dirty="0" smtClean="0"/>
              <a:t>KNOWLEDGE OF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
        <p:nvSpPr>
          <p:cNvPr id="3" name="Content Placeholder 2"/>
          <p:cNvSpPr>
            <a:spLocks noGrp="1"/>
          </p:cNvSpPr>
          <p:nvPr>
            <p:ph sz="quarter" idx="13"/>
          </p:nvPr>
        </p:nvSpPr>
        <p:spPr>
          <a:xfrm>
            <a:off x="4822694" y="1905000"/>
            <a:ext cx="4114800" cy="4724400"/>
          </a:xfrm>
        </p:spPr>
        <p:txBody>
          <a:bodyPr>
            <a:normAutofit/>
          </a:bodyPr>
          <a:lstStyle/>
          <a:p>
            <a:pPr marL="457200" indent="-457200">
              <a:buFont typeface="+mj-lt"/>
              <a:buAutoNum type="arabicPeriod"/>
            </a:pPr>
            <a:r>
              <a:rPr lang="en-US" sz="2400" dirty="0"/>
              <a:t>Unknowable in the true sense</a:t>
            </a:r>
          </a:p>
          <a:p>
            <a:pPr marL="457200" indent="-457200">
              <a:buFont typeface="+mj-lt"/>
              <a:buAutoNum type="arabicPeriod"/>
            </a:pPr>
            <a:r>
              <a:rPr lang="en-US" sz="2400" dirty="0" smtClean="0"/>
              <a:t>Not a “thing”</a:t>
            </a:r>
          </a:p>
          <a:p>
            <a:pPr marL="457200" indent="-457200">
              <a:buFont typeface="+mj-lt"/>
              <a:buAutoNum type="arabicPeriod"/>
            </a:pPr>
            <a:r>
              <a:rPr lang="en-US" sz="2400" dirty="0" smtClean="0"/>
              <a:t>Infinite</a:t>
            </a:r>
          </a:p>
          <a:p>
            <a:pPr marL="457200" indent="-457200">
              <a:buFont typeface="+mj-lt"/>
              <a:buAutoNum type="arabicPeriod"/>
            </a:pPr>
            <a:r>
              <a:rPr lang="en-US" sz="2400" dirty="0" smtClean="0"/>
              <a:t>Singular</a:t>
            </a:r>
            <a:r>
              <a:rPr lang="en-US" sz="2400" dirty="0"/>
              <a:t> </a:t>
            </a:r>
            <a:r>
              <a:rPr lang="en-US" sz="2400" dirty="0" smtClean="0"/>
              <a:t>(unique)</a:t>
            </a:r>
          </a:p>
          <a:p>
            <a:pPr marL="457200" indent="-457200">
              <a:buFont typeface="+mj-lt"/>
              <a:buAutoNum type="arabicPeriod"/>
            </a:pPr>
            <a:r>
              <a:rPr lang="en-US" sz="2400" dirty="0" smtClean="0"/>
              <a:t>Simple</a:t>
            </a:r>
          </a:p>
          <a:p>
            <a:pPr marL="457200" indent="-457200">
              <a:buFont typeface="+mj-lt"/>
              <a:buAutoNum type="arabicPeriod"/>
            </a:pPr>
            <a:r>
              <a:rPr lang="en-US" sz="2400" dirty="0" smtClean="0"/>
              <a:t>Perfect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Intellect and Will (Personality)</a:t>
            </a:r>
          </a:p>
        </p:txBody>
      </p:sp>
      <p:sp>
        <p:nvSpPr>
          <p:cNvPr id="5" name="Content Placeholder 2"/>
          <p:cNvSpPr txBox="1">
            <a:spLocks/>
          </p:cNvSpPr>
          <p:nvPr/>
        </p:nvSpPr>
        <p:spPr>
          <a:xfrm>
            <a:off x="4670294" y="1371600"/>
            <a:ext cx="4343400" cy="609600"/>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t>
            </a:r>
            <a:r>
              <a:rPr lang="en-US" sz="2400" dirty="0" smtClean="0"/>
              <a:t>Attributes of </a:t>
            </a:r>
            <a:r>
              <a:rPr lang="en-US" sz="2400" dirty="0" smtClean="0"/>
              <a:t>God Known by Reason</a:t>
            </a:r>
          </a:p>
        </p:txBody>
      </p:sp>
      <p:pic>
        <p:nvPicPr>
          <p:cNvPr id="5122" name="Picture 2" descr="http://farm3.staticflickr.com/2745/4311155738_79fecd3f7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28" y="1295400"/>
            <a:ext cx="390858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1338</TotalTime>
  <Words>4360</Words>
  <Application>Microsoft Office PowerPoint</Application>
  <PresentationFormat>On-screen Show (4:3)</PresentationFormat>
  <Paragraphs>382</Paragraphs>
  <Slides>30</Slides>
  <Notes>23</Notes>
  <HiddenSlides>1</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Horizon</vt:lpstr>
      <vt:lpstr>Theological Basics</vt:lpstr>
      <vt:lpstr>Logistics</vt:lpstr>
      <vt:lpstr>BEGIN WITH Prayer…</vt:lpstr>
      <vt:lpstr>THE Unique Gospel of  Jesus, The Christ</vt:lpstr>
      <vt:lpstr>What IS GOD?  Who is God?</vt:lpstr>
      <vt:lpstr>PowerPoint Presentation</vt:lpstr>
      <vt:lpstr>KNOWLEDGE OF THE EXISTENCE of God</vt:lpstr>
      <vt:lpstr>PowerPoint Presentation</vt:lpstr>
      <vt:lpstr>KNOWLEDGE OF  ATTRIBUTES of God</vt:lpstr>
      <vt:lpstr>Revealed ATTRIBUTES of God</vt:lpstr>
      <vt:lpstr>Other facts revealed to us</vt:lpstr>
      <vt:lpstr>Trinity</vt:lpstr>
      <vt:lpstr>PowerPoint Presentation</vt:lpstr>
      <vt:lpstr>Incarnation</vt:lpstr>
      <vt:lpstr>Jesus, the Christ</vt:lpstr>
      <vt:lpstr>PowerPoint Presentation</vt:lpstr>
      <vt:lpstr>Lord, LIAR, LUNATIC, LEGEND, or GURU?</vt:lpstr>
      <vt:lpstr>What REMAINS</vt:lpstr>
      <vt:lpstr>The KINGDOM OF GOD</vt:lpstr>
      <vt:lpstr>The Church</vt:lpstr>
      <vt:lpstr>The Body of CHRIST</vt:lpstr>
      <vt:lpstr>The Word of God</vt:lpstr>
      <vt:lpstr>PowerPoint Presentation</vt:lpstr>
      <vt:lpstr>ἀπόστολος (Apostle) </vt:lpstr>
      <vt:lpstr>Tradition  and  Apostolic Authority</vt:lpstr>
      <vt:lpstr>Sacred SCRIPTURE</vt:lpstr>
      <vt:lpstr>Usefulness of Scripture</vt:lpstr>
      <vt:lpstr>Sacred SCRIPTURE</vt:lpstr>
      <vt:lpstr>SENSES OF SCRIPTURE</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dc:creator>
  <cp:lastModifiedBy>Chad Myers</cp:lastModifiedBy>
  <cp:revision>151</cp:revision>
  <dcterms:created xsi:type="dcterms:W3CDTF">2012-09-01T16:32:25Z</dcterms:created>
  <dcterms:modified xsi:type="dcterms:W3CDTF">2013-02-04T18:28:53Z</dcterms:modified>
</cp:coreProperties>
</file>